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7" r:id="rId1"/>
    <p:sldMasterId id="2147483850" r:id="rId2"/>
  </p:sldMasterIdLst>
  <p:notesMasterIdLst>
    <p:notesMasterId r:id="rId32"/>
  </p:notesMasterIdLst>
  <p:handoutMasterIdLst>
    <p:handoutMasterId r:id="rId33"/>
  </p:handoutMasterIdLst>
  <p:sldIdLst>
    <p:sldId id="388" r:id="rId3"/>
    <p:sldId id="404" r:id="rId4"/>
    <p:sldId id="381" r:id="rId5"/>
    <p:sldId id="405" r:id="rId6"/>
    <p:sldId id="400" r:id="rId7"/>
    <p:sldId id="401" r:id="rId8"/>
    <p:sldId id="406" r:id="rId9"/>
    <p:sldId id="407" r:id="rId10"/>
    <p:sldId id="409" r:id="rId11"/>
    <p:sldId id="414" r:id="rId12"/>
    <p:sldId id="425" r:id="rId13"/>
    <p:sldId id="408" r:id="rId14"/>
    <p:sldId id="410" r:id="rId15"/>
    <p:sldId id="411" r:id="rId16"/>
    <p:sldId id="413" r:id="rId17"/>
    <p:sldId id="412" r:id="rId18"/>
    <p:sldId id="415" r:id="rId19"/>
    <p:sldId id="416" r:id="rId20"/>
    <p:sldId id="428" r:id="rId21"/>
    <p:sldId id="417" r:id="rId22"/>
    <p:sldId id="419" r:id="rId23"/>
    <p:sldId id="420" r:id="rId24"/>
    <p:sldId id="426" r:id="rId25"/>
    <p:sldId id="427" r:id="rId26"/>
    <p:sldId id="418" r:id="rId27"/>
    <p:sldId id="421" r:id="rId28"/>
    <p:sldId id="422" r:id="rId29"/>
    <p:sldId id="423" r:id="rId30"/>
    <p:sldId id="424" r:id="rId31"/>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3" userDrawn="1">
          <p15:clr>
            <a:srgbClr val="A4A3A4"/>
          </p15:clr>
        </p15:guide>
        <p15:guide id="2" pos="230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339933"/>
    <a:srgbClr val="DDDDDD"/>
    <a:srgbClr val="990099"/>
    <a:srgbClr val="CCFF66"/>
    <a:srgbClr val="CCFF33"/>
    <a:srgbClr val="515F73"/>
    <a:srgbClr val="E038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53" autoAdjust="0"/>
    <p:restoredTop sz="83901" autoAdjust="0"/>
  </p:normalViewPr>
  <p:slideViewPr>
    <p:cSldViewPr snapToGrid="0">
      <p:cViewPr varScale="1">
        <p:scale>
          <a:sx n="73" d="100"/>
          <a:sy n="73" d="100"/>
        </p:scale>
        <p:origin x="1627"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2" d="100"/>
          <a:sy n="52" d="100"/>
        </p:scale>
        <p:origin x="-2724" y="-102"/>
      </p:cViewPr>
      <p:guideLst>
        <p:guide orient="horz" pos="3023"/>
        <p:guide pos="230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170717" cy="480597"/>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SG"/>
          </a:p>
        </p:txBody>
      </p:sp>
      <p:sp>
        <p:nvSpPr>
          <p:cNvPr id="3" name="Date Placeholder 2"/>
          <p:cNvSpPr>
            <a:spLocks noGrp="1"/>
          </p:cNvSpPr>
          <p:nvPr>
            <p:ph type="dt" sz="quarter" idx="1"/>
          </p:nvPr>
        </p:nvSpPr>
        <p:spPr>
          <a:xfrm>
            <a:off x="4142775" y="3"/>
            <a:ext cx="3170717" cy="480597"/>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FE7D71A-6D82-43DC-946A-FAD4B282895A}" type="datetime1">
              <a:rPr lang="en-US"/>
              <a:pPr/>
              <a:t>12/12/2018</a:t>
            </a:fld>
            <a:endParaRPr lang="en-SG"/>
          </a:p>
        </p:txBody>
      </p:sp>
      <p:sp>
        <p:nvSpPr>
          <p:cNvPr id="4" name="Footer Placeholder 3"/>
          <p:cNvSpPr>
            <a:spLocks noGrp="1"/>
          </p:cNvSpPr>
          <p:nvPr>
            <p:ph type="ftr" sz="quarter" idx="2"/>
          </p:nvPr>
        </p:nvSpPr>
        <p:spPr>
          <a:xfrm>
            <a:off x="2" y="9119069"/>
            <a:ext cx="3170717" cy="480596"/>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SG"/>
          </a:p>
        </p:txBody>
      </p:sp>
      <p:sp>
        <p:nvSpPr>
          <p:cNvPr id="5" name="Slide Number Placeholder 4"/>
          <p:cNvSpPr>
            <a:spLocks noGrp="1"/>
          </p:cNvSpPr>
          <p:nvPr>
            <p:ph type="sldNum" sz="quarter" idx="3"/>
          </p:nvPr>
        </p:nvSpPr>
        <p:spPr>
          <a:xfrm>
            <a:off x="4142775" y="9119069"/>
            <a:ext cx="3170717" cy="480596"/>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778D4BCA-5011-4EE4-A980-44C80976FA5C}" type="slidenum">
              <a:rPr lang="en-SG"/>
              <a:pPr/>
              <a:t>‹#›</a:t>
            </a:fld>
            <a:endParaRPr lang="en-SG"/>
          </a:p>
        </p:txBody>
      </p:sp>
    </p:spTree>
    <p:extLst>
      <p:ext uri="{BB962C8B-B14F-4D97-AF65-F5344CB8AC3E}">
        <p14:creationId xmlns:p14="http://schemas.microsoft.com/office/powerpoint/2010/main" val="113681600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170717" cy="480597"/>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SG"/>
          </a:p>
        </p:txBody>
      </p:sp>
      <p:sp>
        <p:nvSpPr>
          <p:cNvPr id="3" name="Date Placeholder 2"/>
          <p:cNvSpPr>
            <a:spLocks noGrp="1"/>
          </p:cNvSpPr>
          <p:nvPr>
            <p:ph type="dt" idx="1"/>
          </p:nvPr>
        </p:nvSpPr>
        <p:spPr>
          <a:xfrm>
            <a:off x="4142775" y="3"/>
            <a:ext cx="3170717" cy="480597"/>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17FDC6FC-9D7D-4E43-B38E-AF7A14426C92}" type="datetime1">
              <a:rPr lang="en-US"/>
              <a:pPr/>
              <a:t>12/12/2018</a:t>
            </a:fld>
            <a:endParaRPr lang="en-SG"/>
          </a:p>
        </p:txBody>
      </p:sp>
      <p:sp>
        <p:nvSpPr>
          <p:cNvPr id="4" name="Slide Image Placeholder 3"/>
          <p:cNvSpPr>
            <a:spLocks noGrp="1" noRot="1" noChangeAspect="1"/>
          </p:cNvSpPr>
          <p:nvPr>
            <p:ph type="sldImg" idx="2"/>
          </p:nvPr>
        </p:nvSpPr>
        <p:spPr>
          <a:xfrm>
            <a:off x="1255713" y="719138"/>
            <a:ext cx="4803775" cy="3602037"/>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p:cNvSpPr>
            <a:spLocks noGrp="1"/>
          </p:cNvSpPr>
          <p:nvPr>
            <p:ph type="body" sz="quarter" idx="3"/>
          </p:nvPr>
        </p:nvSpPr>
        <p:spPr>
          <a:xfrm>
            <a:off x="731181" y="4560303"/>
            <a:ext cx="5852843" cy="4320770"/>
          </a:xfrm>
          <a:prstGeom prst="rect">
            <a:avLst/>
          </a:prstGeom>
        </p:spPr>
        <p:txBody>
          <a:bodyPr vert="horz" wrap="square" lIns="91440" tIns="45720" rIns="91440" bIns="45720" numCol="1" anchor="t" anchorCtr="0" compatLnSpc="1">
            <a:prstTxWarp prst="textNoShape">
              <a:avLst/>
            </a:prstTxWarp>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smtClean="0"/>
          </a:p>
        </p:txBody>
      </p:sp>
      <p:sp>
        <p:nvSpPr>
          <p:cNvPr id="6" name="Footer Placeholder 5"/>
          <p:cNvSpPr>
            <a:spLocks noGrp="1"/>
          </p:cNvSpPr>
          <p:nvPr>
            <p:ph type="ftr" sz="quarter" idx="4"/>
          </p:nvPr>
        </p:nvSpPr>
        <p:spPr>
          <a:xfrm>
            <a:off x="2" y="9119069"/>
            <a:ext cx="3170717" cy="480596"/>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SG"/>
          </a:p>
        </p:txBody>
      </p:sp>
      <p:sp>
        <p:nvSpPr>
          <p:cNvPr id="7" name="Slide Number Placeholder 6"/>
          <p:cNvSpPr>
            <a:spLocks noGrp="1"/>
          </p:cNvSpPr>
          <p:nvPr>
            <p:ph type="sldNum" sz="quarter" idx="5"/>
          </p:nvPr>
        </p:nvSpPr>
        <p:spPr>
          <a:xfrm>
            <a:off x="4142775" y="9119069"/>
            <a:ext cx="3170717" cy="480596"/>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893A9A7D-20A3-480A-A163-92D90AB2D81A}" type="slidenum">
              <a:rPr lang="en-SG"/>
              <a:pPr/>
              <a:t>‹#›</a:t>
            </a:fld>
            <a:endParaRPr lang="en-SG"/>
          </a:p>
        </p:txBody>
      </p:sp>
    </p:spTree>
    <p:extLst>
      <p:ext uri="{BB962C8B-B14F-4D97-AF65-F5344CB8AC3E}">
        <p14:creationId xmlns:p14="http://schemas.microsoft.com/office/powerpoint/2010/main" val="202165790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79188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Explain how</a:t>
            </a:r>
            <a:r>
              <a:rPr lang="en-US" baseline="0" dirty="0" smtClean="0"/>
              <a:t> to interpret the confusion matrix </a:t>
            </a:r>
          </a:p>
          <a:p>
            <a:pPr marL="171450" indent="-171450">
              <a:buFont typeface="Arial" panose="020B0604020202020204" pitchFamily="34" charset="0"/>
              <a:buChar char="•"/>
            </a:pPr>
            <a:r>
              <a:rPr lang="en-US" baseline="0" dirty="0" smtClean="0"/>
              <a:t>Also it is used to further improve the performance by isolating the wrong classification cases and work on them.</a:t>
            </a:r>
            <a:endParaRPr lang="en-SG" dirty="0"/>
          </a:p>
        </p:txBody>
      </p:sp>
    </p:spTree>
    <p:extLst>
      <p:ext uri="{BB962C8B-B14F-4D97-AF65-F5344CB8AC3E}">
        <p14:creationId xmlns:p14="http://schemas.microsoft.com/office/powerpoint/2010/main" val="2520681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886608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87387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Emphasis</a:t>
            </a:r>
            <a:r>
              <a:rPr lang="en-US" baseline="0" dirty="0" smtClean="0"/>
              <a:t> the aim of we showing sample of examples such as flash card is not for kids to learn by hard the actual loo of the card. But instead to be able to adapt and still recognize a ‘A’ that is smaller or bigger or rotated.</a:t>
            </a:r>
            <a:endParaRPr lang="en-SG" dirty="0"/>
          </a:p>
        </p:txBody>
      </p:sp>
    </p:spTree>
    <p:extLst>
      <p:ext uri="{BB962C8B-B14F-4D97-AF65-F5344CB8AC3E}">
        <p14:creationId xmlns:p14="http://schemas.microsoft.com/office/powerpoint/2010/main" val="2549503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Emphasis again that</a:t>
            </a:r>
            <a:r>
              <a:rPr lang="en-US" baseline="0" dirty="0" smtClean="0"/>
              <a:t> the aim of AI is not to fit the train data but to generalize</a:t>
            </a:r>
          </a:p>
          <a:p>
            <a:pPr marL="171450" indent="-171450">
              <a:buFont typeface="Arial" panose="020B0604020202020204" pitchFamily="34" charset="0"/>
              <a:buChar char="•"/>
            </a:pPr>
            <a:r>
              <a:rPr lang="en-US" baseline="0" dirty="0" smtClean="0"/>
              <a:t>Generalize mean able to adapt and handle data that the model had not seen before during training.</a:t>
            </a:r>
            <a:endParaRPr lang="en-SG" dirty="0"/>
          </a:p>
        </p:txBody>
      </p:sp>
    </p:spTree>
    <p:extLst>
      <p:ext uri="{BB962C8B-B14F-4D97-AF65-F5344CB8AC3E}">
        <p14:creationId xmlns:p14="http://schemas.microsoft.com/office/powerpoint/2010/main" val="191234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183389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smtClean="0">
                <a:solidFill>
                  <a:schemeClr val="tx1"/>
                </a:solidFill>
              </a:rPr>
              <a:t>If</a:t>
            </a:r>
            <a:r>
              <a:rPr lang="en-US" sz="1200" baseline="0" dirty="0" smtClean="0">
                <a:solidFill>
                  <a:schemeClr val="tx1"/>
                </a:solidFill>
              </a:rPr>
              <a:t> the initial weight is at right side of the curve, the gradient would be positive, that mean delta w would negative which move toward the global cost minimum.</a:t>
            </a:r>
          </a:p>
          <a:p>
            <a:pPr marL="171450" indent="-171450">
              <a:buFont typeface="Arial" panose="020B0604020202020204" pitchFamily="34" charset="0"/>
              <a:buChar char="•"/>
            </a:pPr>
            <a:r>
              <a:rPr lang="en-US" sz="1200" baseline="0" dirty="0" smtClean="0">
                <a:solidFill>
                  <a:schemeClr val="tx1"/>
                </a:solidFill>
              </a:rPr>
              <a:t>If the weights are at the left side of the curve, the gradient would be negative, that mean delta w would be positive which also move toward the global cost minimum</a:t>
            </a:r>
            <a:endParaRPr lang="en-US" dirty="0"/>
          </a:p>
        </p:txBody>
      </p:sp>
      <p:sp>
        <p:nvSpPr>
          <p:cNvPr id="4" name="Slide Number Placeholder 3"/>
          <p:cNvSpPr>
            <a:spLocks noGrp="1"/>
          </p:cNvSpPr>
          <p:nvPr>
            <p:ph type="sldNum" sz="quarter" idx="10"/>
          </p:nvPr>
        </p:nvSpPr>
        <p:spPr/>
        <p:txBody>
          <a:bodyPr/>
          <a:lstStyle/>
          <a:p>
            <a:fld id="{D5A22143-5D46-4154-AB00-66E51D8F7AC7}" type="slidenum">
              <a:rPr lang="en-US" smtClean="0"/>
              <a:t>11</a:t>
            </a:fld>
            <a:endParaRPr lang="en-US"/>
          </a:p>
        </p:txBody>
      </p:sp>
    </p:spTree>
    <p:extLst>
      <p:ext uri="{BB962C8B-B14F-4D97-AF65-F5344CB8AC3E}">
        <p14:creationId xmlns:p14="http://schemas.microsoft.com/office/powerpoint/2010/main" val="41718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244600" y="723900"/>
            <a:ext cx="4826000" cy="3619500"/>
          </a:xfrm>
          <a:ln/>
        </p:spPr>
      </p:sp>
      <p:sp>
        <p:nvSpPr>
          <p:cNvPr id="6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58A676EE-8CDE-4095-9A49-5FD08B950E86}"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30275"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08783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Emphasis on the shape of the input data to the</a:t>
            </a:r>
            <a:r>
              <a:rPr lang="en-US" baseline="0" dirty="0" smtClean="0"/>
              <a:t> fit function, it had to be in </a:t>
            </a:r>
            <a:r>
              <a:rPr lang="en-US" baseline="0" dirty="0" err="1" smtClean="0"/>
              <a:t>train_samplexn_features</a:t>
            </a:r>
            <a:endParaRPr lang="en-US" baseline="0" dirty="0" smtClean="0"/>
          </a:p>
          <a:p>
            <a:pPr marL="171450" indent="-171450">
              <a:buFont typeface="Arial" panose="020B0604020202020204" pitchFamily="34" charset="0"/>
              <a:buChar char="•"/>
            </a:pPr>
            <a:r>
              <a:rPr lang="en-US" baseline="0" dirty="0" smtClean="0"/>
              <a:t>While target vector had to be </a:t>
            </a:r>
            <a:r>
              <a:rPr lang="en-US" baseline="0" dirty="0" err="1" smtClean="0"/>
              <a:t>train_samples</a:t>
            </a:r>
            <a:r>
              <a:rPr lang="en-US" baseline="0" dirty="0" smtClean="0"/>
              <a:t> vector</a:t>
            </a:r>
            <a:endParaRPr lang="en-SG" dirty="0"/>
          </a:p>
        </p:txBody>
      </p:sp>
    </p:spTree>
    <p:extLst>
      <p:ext uri="{BB962C8B-B14F-4D97-AF65-F5344CB8AC3E}">
        <p14:creationId xmlns:p14="http://schemas.microsoft.com/office/powerpoint/2010/main" val="1045826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5"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9FD91EFE-98B8-408A-8858-67065B4C71B5}" type="slidenum">
              <a:rPr lang="en-US" altLang="en-US"/>
              <a:pPr>
                <a:defRPr/>
              </a:pPr>
              <a:t>‹#›</a:t>
            </a:fld>
            <a:endParaRPr lang="en-US" altLang="en-US"/>
          </a:p>
        </p:txBody>
      </p:sp>
    </p:spTree>
    <p:extLst>
      <p:ext uri="{BB962C8B-B14F-4D97-AF65-F5344CB8AC3E}">
        <p14:creationId xmlns:p14="http://schemas.microsoft.com/office/powerpoint/2010/main" val="1995311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668CF266-5365-4920-B7F9-2BEBCD166134}" type="slidenum">
              <a:rPr lang="en-US" altLang="en-US"/>
              <a:pPr>
                <a:defRPr/>
              </a:pPr>
              <a:t>‹#›</a:t>
            </a:fld>
            <a:endParaRPr lang="en-US" altLang="en-US"/>
          </a:p>
        </p:txBody>
      </p:sp>
    </p:spTree>
    <p:extLst>
      <p:ext uri="{BB962C8B-B14F-4D97-AF65-F5344CB8AC3E}">
        <p14:creationId xmlns:p14="http://schemas.microsoft.com/office/powerpoint/2010/main" val="2806566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A99BA593-D707-4A6A-92A7-70ADC55BB8DC}" type="slidenum">
              <a:rPr lang="en-US" altLang="en-US"/>
              <a:pPr>
                <a:defRPr/>
              </a:pPr>
              <a:t>‹#›</a:t>
            </a:fld>
            <a:endParaRPr lang="en-US" altLang="en-US"/>
          </a:p>
        </p:txBody>
      </p:sp>
    </p:spTree>
    <p:extLst>
      <p:ext uri="{BB962C8B-B14F-4D97-AF65-F5344CB8AC3E}">
        <p14:creationId xmlns:p14="http://schemas.microsoft.com/office/powerpoint/2010/main" val="1193833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508788"/>
            <a:ext cx="8496944" cy="614197"/>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2411015"/>
            <a:ext cx="8496944" cy="3994316"/>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2487635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5"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9FD91EFE-98B8-408A-8858-67065B4C71B5}" type="slidenum">
              <a:rPr lang="en-US" altLang="en-US"/>
              <a:pPr>
                <a:defRPr/>
              </a:pPr>
              <a:t>‹#›</a:t>
            </a:fld>
            <a:endParaRPr lang="en-US" altLang="en-US"/>
          </a:p>
        </p:txBody>
      </p:sp>
    </p:spTree>
    <p:extLst>
      <p:ext uri="{BB962C8B-B14F-4D97-AF65-F5344CB8AC3E}">
        <p14:creationId xmlns:p14="http://schemas.microsoft.com/office/powerpoint/2010/main" val="706927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a:xfrm>
            <a:off x="5843588" y="6356350"/>
            <a:ext cx="2895600" cy="365125"/>
          </a:xfrm>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a:xfrm>
            <a:off x="3436938" y="6356350"/>
            <a:ext cx="2133600" cy="365125"/>
          </a:xfrm>
        </p:spPr>
        <p:txBody>
          <a:bodyPr/>
          <a:lstStyle>
            <a:lvl1pPr algn="ctr">
              <a:defRPr/>
            </a:lvl1pPr>
          </a:lstStyle>
          <a:p>
            <a:pPr>
              <a:defRPr/>
            </a:pPr>
            <a:endParaRPr lang="en-US"/>
          </a:p>
        </p:txBody>
      </p:sp>
    </p:spTree>
    <p:extLst>
      <p:ext uri="{BB962C8B-B14F-4D97-AF65-F5344CB8AC3E}">
        <p14:creationId xmlns:p14="http://schemas.microsoft.com/office/powerpoint/2010/main" val="81374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48" indent="0">
              <a:buNone/>
              <a:defRPr sz="1800">
                <a:solidFill>
                  <a:schemeClr val="tx1">
                    <a:tint val="75000"/>
                  </a:schemeClr>
                </a:solidFill>
              </a:defRPr>
            </a:lvl2pPr>
            <a:lvl3pPr marL="914296" indent="0">
              <a:buNone/>
              <a:defRPr sz="1600">
                <a:solidFill>
                  <a:schemeClr val="tx1">
                    <a:tint val="75000"/>
                  </a:schemeClr>
                </a:solidFill>
              </a:defRPr>
            </a:lvl3pPr>
            <a:lvl4pPr marL="1371445" indent="0">
              <a:buNone/>
              <a:defRPr sz="1400">
                <a:solidFill>
                  <a:schemeClr val="tx1">
                    <a:tint val="75000"/>
                  </a:schemeClr>
                </a:solidFill>
              </a:defRPr>
            </a:lvl4pPr>
            <a:lvl5pPr marL="1828592" indent="0">
              <a:buNone/>
              <a:defRPr sz="1400">
                <a:solidFill>
                  <a:schemeClr val="tx1">
                    <a:tint val="75000"/>
                  </a:schemeClr>
                </a:solidFill>
              </a:defRPr>
            </a:lvl5pPr>
            <a:lvl6pPr marL="2285740" indent="0">
              <a:buNone/>
              <a:defRPr sz="1400">
                <a:solidFill>
                  <a:schemeClr val="tx1">
                    <a:tint val="75000"/>
                  </a:schemeClr>
                </a:solidFill>
              </a:defRPr>
            </a:lvl6pPr>
            <a:lvl7pPr marL="2742888" indent="0">
              <a:buNone/>
              <a:defRPr sz="1400">
                <a:solidFill>
                  <a:schemeClr val="tx1">
                    <a:tint val="75000"/>
                  </a:schemeClr>
                </a:solidFill>
              </a:defRPr>
            </a:lvl7pPr>
            <a:lvl8pPr marL="3200036" indent="0">
              <a:buNone/>
              <a:defRPr sz="1400">
                <a:solidFill>
                  <a:schemeClr val="tx1">
                    <a:tint val="75000"/>
                  </a:schemeClr>
                </a:solidFill>
              </a:defRPr>
            </a:lvl8pPr>
            <a:lvl9pPr marL="365718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07D44743-9B6A-40B5-9908-38FB6FB1F43C}" type="slidenum">
              <a:rPr lang="en-US" altLang="en-US"/>
              <a:pPr>
                <a:defRPr/>
              </a:pPr>
              <a:t>‹#›</a:t>
            </a:fld>
            <a:endParaRPr lang="en-US" altLang="en-US"/>
          </a:p>
        </p:txBody>
      </p:sp>
    </p:spTree>
    <p:extLst>
      <p:ext uri="{BB962C8B-B14F-4D97-AF65-F5344CB8AC3E}">
        <p14:creationId xmlns:p14="http://schemas.microsoft.com/office/powerpoint/2010/main" val="807704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r>
              <a:rPr lang="en-US"/>
              <a:t>4/5/2012</a:t>
            </a:r>
          </a:p>
        </p:txBody>
      </p:sp>
      <p:sp>
        <p:nvSpPr>
          <p:cNvPr id="6"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7" name="Slide Number Placeholder 5"/>
          <p:cNvSpPr>
            <a:spLocks noGrp="1"/>
          </p:cNvSpPr>
          <p:nvPr>
            <p:ph type="sldNum" sz="quarter" idx="12"/>
          </p:nvPr>
        </p:nvSpPr>
        <p:spPr/>
        <p:txBody>
          <a:bodyPr/>
          <a:lstStyle>
            <a:lvl1pPr>
              <a:defRPr/>
            </a:lvl1pPr>
          </a:lstStyle>
          <a:p>
            <a:pPr>
              <a:defRPr/>
            </a:pPr>
            <a:fld id="{651BB884-5971-475B-828F-82A929C11FA1}" type="slidenum">
              <a:rPr lang="en-US" altLang="en-US"/>
              <a:pPr>
                <a:defRPr/>
              </a:pPr>
              <a:t>‹#›</a:t>
            </a:fld>
            <a:endParaRPr lang="en-US" altLang="en-US"/>
          </a:p>
        </p:txBody>
      </p:sp>
    </p:spTree>
    <p:extLst>
      <p:ext uri="{BB962C8B-B14F-4D97-AF65-F5344CB8AC3E}">
        <p14:creationId xmlns:p14="http://schemas.microsoft.com/office/powerpoint/2010/main" val="3476698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3"/>
          </a:xfrm>
        </p:spPr>
        <p:txBody>
          <a:bodyPr anchor="b"/>
          <a:lstStyle>
            <a:lvl1pPr marL="0" indent="0">
              <a:buNone/>
              <a:defRPr sz="2300" b="1"/>
            </a:lvl1pPr>
            <a:lvl2pPr marL="457148" indent="0">
              <a:buNone/>
              <a:defRPr sz="2000" b="1"/>
            </a:lvl2pPr>
            <a:lvl3pPr marL="914296" indent="0">
              <a:buNone/>
              <a:defRPr sz="1800" b="1"/>
            </a:lvl3pPr>
            <a:lvl4pPr marL="1371445"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4"/>
            <a:ext cx="4041775" cy="639763"/>
          </a:xfrm>
        </p:spPr>
        <p:txBody>
          <a:bodyPr anchor="b"/>
          <a:lstStyle>
            <a:lvl1pPr marL="0" indent="0">
              <a:buNone/>
              <a:defRPr sz="2300" b="1"/>
            </a:lvl1pPr>
            <a:lvl2pPr marL="457148" indent="0">
              <a:buNone/>
              <a:defRPr sz="2000" b="1"/>
            </a:lvl2pPr>
            <a:lvl3pPr marL="914296" indent="0">
              <a:buNone/>
              <a:defRPr sz="1800" b="1"/>
            </a:lvl3pPr>
            <a:lvl4pPr marL="1371445"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r>
              <a:rPr lang="en-US"/>
              <a:t>4/5/2012</a:t>
            </a:r>
          </a:p>
        </p:txBody>
      </p:sp>
      <p:sp>
        <p:nvSpPr>
          <p:cNvPr id="8"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9" name="Slide Number Placeholder 5"/>
          <p:cNvSpPr>
            <a:spLocks noGrp="1"/>
          </p:cNvSpPr>
          <p:nvPr>
            <p:ph type="sldNum" sz="quarter" idx="12"/>
          </p:nvPr>
        </p:nvSpPr>
        <p:spPr/>
        <p:txBody>
          <a:bodyPr/>
          <a:lstStyle>
            <a:lvl1pPr>
              <a:defRPr/>
            </a:lvl1pPr>
          </a:lstStyle>
          <a:p>
            <a:pPr>
              <a:defRPr/>
            </a:pPr>
            <a:fld id="{5AAA7523-B928-41F6-9DBB-A86FE67F7ED5}" type="slidenum">
              <a:rPr lang="en-US" altLang="en-US"/>
              <a:pPr>
                <a:defRPr/>
              </a:pPr>
              <a:t>‹#›</a:t>
            </a:fld>
            <a:endParaRPr lang="en-US" altLang="en-US"/>
          </a:p>
        </p:txBody>
      </p:sp>
    </p:spTree>
    <p:extLst>
      <p:ext uri="{BB962C8B-B14F-4D97-AF65-F5344CB8AC3E}">
        <p14:creationId xmlns:p14="http://schemas.microsoft.com/office/powerpoint/2010/main" val="788900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r>
              <a:rPr lang="en-US"/>
              <a:t>4/5/2012</a:t>
            </a:r>
          </a:p>
        </p:txBody>
      </p:sp>
      <p:sp>
        <p:nvSpPr>
          <p:cNvPr id="4"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5" name="Slide Number Placeholder 5"/>
          <p:cNvSpPr>
            <a:spLocks noGrp="1"/>
          </p:cNvSpPr>
          <p:nvPr>
            <p:ph type="sldNum" sz="quarter" idx="12"/>
          </p:nvPr>
        </p:nvSpPr>
        <p:spPr/>
        <p:txBody>
          <a:bodyPr/>
          <a:lstStyle>
            <a:lvl1pPr>
              <a:defRPr/>
            </a:lvl1pPr>
          </a:lstStyle>
          <a:p>
            <a:pPr>
              <a:defRPr/>
            </a:pPr>
            <a:fld id="{DED844A1-92AD-47AC-9FCE-04C3D7543A67}" type="slidenum">
              <a:rPr lang="en-US" altLang="en-US"/>
              <a:pPr>
                <a:defRPr/>
              </a:pPr>
              <a:t>‹#›</a:t>
            </a:fld>
            <a:endParaRPr lang="en-US" altLang="en-US"/>
          </a:p>
        </p:txBody>
      </p:sp>
    </p:spTree>
    <p:extLst>
      <p:ext uri="{BB962C8B-B14F-4D97-AF65-F5344CB8AC3E}">
        <p14:creationId xmlns:p14="http://schemas.microsoft.com/office/powerpoint/2010/main" val="2120698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t>4/5/2012</a:t>
            </a:r>
          </a:p>
        </p:txBody>
      </p:sp>
      <p:sp>
        <p:nvSpPr>
          <p:cNvPr id="3"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4" name="Slide Number Placeholder 5"/>
          <p:cNvSpPr>
            <a:spLocks noGrp="1"/>
          </p:cNvSpPr>
          <p:nvPr>
            <p:ph type="sldNum" sz="quarter" idx="12"/>
          </p:nvPr>
        </p:nvSpPr>
        <p:spPr/>
        <p:txBody>
          <a:bodyPr/>
          <a:lstStyle>
            <a:lvl1pPr>
              <a:defRPr/>
            </a:lvl1pPr>
          </a:lstStyle>
          <a:p>
            <a:pPr>
              <a:defRPr/>
            </a:pPr>
            <a:fld id="{1D0179F5-DCB1-4C23-B311-7D862B4D1578}" type="slidenum">
              <a:rPr lang="en-US" altLang="en-US"/>
              <a:pPr>
                <a:defRPr/>
              </a:pPr>
              <a:t>‹#›</a:t>
            </a:fld>
            <a:endParaRPr lang="en-US" altLang="en-US"/>
          </a:p>
        </p:txBody>
      </p:sp>
    </p:spTree>
    <p:extLst>
      <p:ext uri="{BB962C8B-B14F-4D97-AF65-F5344CB8AC3E}">
        <p14:creationId xmlns:p14="http://schemas.microsoft.com/office/powerpoint/2010/main" val="654692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a:xfrm>
            <a:off x="5843588" y="6356350"/>
            <a:ext cx="2895600" cy="365125"/>
          </a:xfrm>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a:xfrm>
            <a:off x="3436938" y="6356350"/>
            <a:ext cx="2133600" cy="365125"/>
          </a:xfrm>
        </p:spPr>
        <p:txBody>
          <a:bodyPr/>
          <a:lstStyle>
            <a:lvl1pPr algn="ctr">
              <a:defRPr/>
            </a:lvl1pPr>
          </a:lstStyle>
          <a:p>
            <a:pPr>
              <a:defRPr/>
            </a:pPr>
            <a:endParaRPr lang="en-US"/>
          </a:p>
        </p:txBody>
      </p:sp>
    </p:spTree>
    <p:extLst>
      <p:ext uri="{BB962C8B-B14F-4D97-AF65-F5344CB8AC3E}">
        <p14:creationId xmlns:p14="http://schemas.microsoft.com/office/powerpoint/2010/main" val="2685637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148" indent="0">
              <a:buNone/>
              <a:defRPr sz="1200"/>
            </a:lvl2pPr>
            <a:lvl3pPr marL="914296" indent="0">
              <a:buNone/>
              <a:defRPr sz="1100"/>
            </a:lvl3pPr>
            <a:lvl4pPr marL="1371445"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4/5/2012</a:t>
            </a:r>
          </a:p>
        </p:txBody>
      </p:sp>
      <p:sp>
        <p:nvSpPr>
          <p:cNvPr id="6"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7" name="Slide Number Placeholder 5"/>
          <p:cNvSpPr>
            <a:spLocks noGrp="1"/>
          </p:cNvSpPr>
          <p:nvPr>
            <p:ph type="sldNum" sz="quarter" idx="12"/>
          </p:nvPr>
        </p:nvSpPr>
        <p:spPr/>
        <p:txBody>
          <a:bodyPr/>
          <a:lstStyle>
            <a:lvl1pPr>
              <a:defRPr/>
            </a:lvl1pPr>
          </a:lstStyle>
          <a:p>
            <a:pPr>
              <a:defRPr/>
            </a:pPr>
            <a:fld id="{0B9DB22C-FE2F-41D9-99AC-703F12FE9C8D}" type="slidenum">
              <a:rPr lang="en-US" altLang="en-US"/>
              <a:pPr>
                <a:defRPr/>
              </a:pPr>
              <a:t>‹#›</a:t>
            </a:fld>
            <a:endParaRPr lang="en-US" altLang="en-US"/>
          </a:p>
        </p:txBody>
      </p:sp>
    </p:spTree>
    <p:extLst>
      <p:ext uri="{BB962C8B-B14F-4D97-AF65-F5344CB8AC3E}">
        <p14:creationId xmlns:p14="http://schemas.microsoft.com/office/powerpoint/2010/main" val="4124287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48" indent="0">
              <a:buNone/>
              <a:defRPr sz="2800"/>
            </a:lvl2pPr>
            <a:lvl3pPr marL="914296" indent="0">
              <a:buNone/>
              <a:defRPr sz="2300"/>
            </a:lvl3pPr>
            <a:lvl4pPr marL="1371445"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148" indent="0">
              <a:buNone/>
              <a:defRPr sz="1200"/>
            </a:lvl2pPr>
            <a:lvl3pPr marL="914296" indent="0">
              <a:buNone/>
              <a:defRPr sz="1100"/>
            </a:lvl3pPr>
            <a:lvl4pPr marL="1371445"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4/5/2012</a:t>
            </a:r>
          </a:p>
        </p:txBody>
      </p:sp>
      <p:sp>
        <p:nvSpPr>
          <p:cNvPr id="6"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7" name="Slide Number Placeholder 5"/>
          <p:cNvSpPr>
            <a:spLocks noGrp="1"/>
          </p:cNvSpPr>
          <p:nvPr>
            <p:ph type="sldNum" sz="quarter" idx="12"/>
          </p:nvPr>
        </p:nvSpPr>
        <p:spPr/>
        <p:txBody>
          <a:bodyPr/>
          <a:lstStyle>
            <a:lvl1pPr>
              <a:defRPr/>
            </a:lvl1pPr>
          </a:lstStyle>
          <a:p>
            <a:pPr>
              <a:defRPr/>
            </a:pPr>
            <a:fld id="{777A8671-BBE8-45B5-93F5-7050F2910BE2}" type="slidenum">
              <a:rPr lang="en-US" altLang="en-US"/>
              <a:pPr>
                <a:defRPr/>
              </a:pPr>
              <a:t>‹#›</a:t>
            </a:fld>
            <a:endParaRPr lang="en-US" altLang="en-US"/>
          </a:p>
        </p:txBody>
      </p:sp>
    </p:spTree>
    <p:extLst>
      <p:ext uri="{BB962C8B-B14F-4D97-AF65-F5344CB8AC3E}">
        <p14:creationId xmlns:p14="http://schemas.microsoft.com/office/powerpoint/2010/main" val="2377556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668CF266-5365-4920-B7F9-2BEBCD166134}" type="slidenum">
              <a:rPr lang="en-US" altLang="en-US"/>
              <a:pPr>
                <a:defRPr/>
              </a:pPr>
              <a:t>‹#›</a:t>
            </a:fld>
            <a:endParaRPr lang="en-US" altLang="en-US"/>
          </a:p>
        </p:txBody>
      </p:sp>
    </p:spTree>
    <p:extLst>
      <p:ext uri="{BB962C8B-B14F-4D97-AF65-F5344CB8AC3E}">
        <p14:creationId xmlns:p14="http://schemas.microsoft.com/office/powerpoint/2010/main" val="31318269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A99BA593-D707-4A6A-92A7-70ADC55BB8DC}" type="slidenum">
              <a:rPr lang="en-US" altLang="en-US"/>
              <a:pPr>
                <a:defRPr/>
              </a:pPr>
              <a:t>‹#›</a:t>
            </a:fld>
            <a:endParaRPr lang="en-US" altLang="en-US"/>
          </a:p>
        </p:txBody>
      </p:sp>
    </p:spTree>
    <p:extLst>
      <p:ext uri="{BB962C8B-B14F-4D97-AF65-F5344CB8AC3E}">
        <p14:creationId xmlns:p14="http://schemas.microsoft.com/office/powerpoint/2010/main" val="3611598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508788"/>
            <a:ext cx="8496944" cy="614197"/>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2411015"/>
            <a:ext cx="8496944" cy="3994316"/>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1171164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508788"/>
            <a:ext cx="8496944" cy="614197"/>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2411015"/>
            <a:ext cx="8496944" cy="3994316"/>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1922121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508788"/>
            <a:ext cx="8496944" cy="614197"/>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2411015"/>
            <a:ext cx="8496944" cy="3994316"/>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20029575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smtClean="0"/>
              <a:t> Free PPT _ Click to add title</a:t>
            </a:r>
            <a:endParaRPr lang="ko-KR" altLang="en-US" dirty="0"/>
          </a:p>
        </p:txBody>
      </p:sp>
      <p:sp>
        <p:nvSpPr>
          <p:cNvPr id="4" name="Content Placeholder 2"/>
          <p:cNvSpPr>
            <a:spLocks noGrp="1"/>
          </p:cNvSpPr>
          <p:nvPr>
            <p:ph idx="1"/>
          </p:nvPr>
        </p:nvSpPr>
        <p:spPr>
          <a:xfrm>
            <a:off x="395536" y="1508788"/>
            <a:ext cx="8496944" cy="614197"/>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2411015"/>
            <a:ext cx="8496944" cy="3994316"/>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dirty="0" smtClean="0"/>
              <a:t>Click to edit Master text styles</a:t>
            </a:r>
          </a:p>
        </p:txBody>
      </p:sp>
    </p:spTree>
    <p:extLst>
      <p:ext uri="{BB962C8B-B14F-4D97-AF65-F5344CB8AC3E}">
        <p14:creationId xmlns:p14="http://schemas.microsoft.com/office/powerpoint/2010/main" val="2885625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48" indent="0">
              <a:buNone/>
              <a:defRPr sz="1800">
                <a:solidFill>
                  <a:schemeClr val="tx1">
                    <a:tint val="75000"/>
                  </a:schemeClr>
                </a:solidFill>
              </a:defRPr>
            </a:lvl2pPr>
            <a:lvl3pPr marL="914296" indent="0">
              <a:buNone/>
              <a:defRPr sz="1600">
                <a:solidFill>
                  <a:schemeClr val="tx1">
                    <a:tint val="75000"/>
                  </a:schemeClr>
                </a:solidFill>
              </a:defRPr>
            </a:lvl3pPr>
            <a:lvl4pPr marL="1371445" indent="0">
              <a:buNone/>
              <a:defRPr sz="1400">
                <a:solidFill>
                  <a:schemeClr val="tx1">
                    <a:tint val="75000"/>
                  </a:schemeClr>
                </a:solidFill>
              </a:defRPr>
            </a:lvl4pPr>
            <a:lvl5pPr marL="1828592" indent="0">
              <a:buNone/>
              <a:defRPr sz="1400">
                <a:solidFill>
                  <a:schemeClr val="tx1">
                    <a:tint val="75000"/>
                  </a:schemeClr>
                </a:solidFill>
              </a:defRPr>
            </a:lvl5pPr>
            <a:lvl6pPr marL="2285740" indent="0">
              <a:buNone/>
              <a:defRPr sz="1400">
                <a:solidFill>
                  <a:schemeClr val="tx1">
                    <a:tint val="75000"/>
                  </a:schemeClr>
                </a:solidFill>
              </a:defRPr>
            </a:lvl6pPr>
            <a:lvl7pPr marL="2742888" indent="0">
              <a:buNone/>
              <a:defRPr sz="1400">
                <a:solidFill>
                  <a:schemeClr val="tx1">
                    <a:tint val="75000"/>
                  </a:schemeClr>
                </a:solidFill>
              </a:defRPr>
            </a:lvl7pPr>
            <a:lvl8pPr marL="3200036" indent="0">
              <a:buNone/>
              <a:defRPr sz="1400">
                <a:solidFill>
                  <a:schemeClr val="tx1">
                    <a:tint val="75000"/>
                  </a:schemeClr>
                </a:solidFill>
              </a:defRPr>
            </a:lvl8pPr>
            <a:lvl9pPr marL="365718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4/5/2012</a:t>
            </a:r>
          </a:p>
        </p:txBody>
      </p:sp>
      <p:sp>
        <p:nvSpPr>
          <p:cNvPr id="5"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6" name="Slide Number Placeholder 5"/>
          <p:cNvSpPr>
            <a:spLocks noGrp="1"/>
          </p:cNvSpPr>
          <p:nvPr>
            <p:ph type="sldNum" sz="quarter" idx="12"/>
          </p:nvPr>
        </p:nvSpPr>
        <p:spPr/>
        <p:txBody>
          <a:bodyPr/>
          <a:lstStyle>
            <a:lvl1pPr>
              <a:defRPr/>
            </a:lvl1pPr>
          </a:lstStyle>
          <a:p>
            <a:pPr>
              <a:defRPr/>
            </a:pPr>
            <a:fld id="{07D44743-9B6A-40B5-9908-38FB6FB1F43C}" type="slidenum">
              <a:rPr lang="en-US" altLang="en-US"/>
              <a:pPr>
                <a:defRPr/>
              </a:pPr>
              <a:t>‹#›</a:t>
            </a:fld>
            <a:endParaRPr lang="en-US" altLang="en-US"/>
          </a:p>
        </p:txBody>
      </p:sp>
    </p:spTree>
    <p:extLst>
      <p:ext uri="{BB962C8B-B14F-4D97-AF65-F5344CB8AC3E}">
        <p14:creationId xmlns:p14="http://schemas.microsoft.com/office/powerpoint/2010/main" val="1083761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r>
              <a:rPr lang="en-US"/>
              <a:t>4/5/2012</a:t>
            </a:r>
          </a:p>
        </p:txBody>
      </p:sp>
      <p:sp>
        <p:nvSpPr>
          <p:cNvPr id="6"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7" name="Slide Number Placeholder 5"/>
          <p:cNvSpPr>
            <a:spLocks noGrp="1"/>
          </p:cNvSpPr>
          <p:nvPr>
            <p:ph type="sldNum" sz="quarter" idx="12"/>
          </p:nvPr>
        </p:nvSpPr>
        <p:spPr/>
        <p:txBody>
          <a:bodyPr/>
          <a:lstStyle>
            <a:lvl1pPr>
              <a:defRPr/>
            </a:lvl1pPr>
          </a:lstStyle>
          <a:p>
            <a:pPr>
              <a:defRPr/>
            </a:pPr>
            <a:fld id="{651BB884-5971-475B-828F-82A929C11FA1}" type="slidenum">
              <a:rPr lang="en-US" altLang="en-US"/>
              <a:pPr>
                <a:defRPr/>
              </a:pPr>
              <a:t>‹#›</a:t>
            </a:fld>
            <a:endParaRPr lang="en-US" altLang="en-US"/>
          </a:p>
        </p:txBody>
      </p:sp>
    </p:spTree>
    <p:extLst>
      <p:ext uri="{BB962C8B-B14F-4D97-AF65-F5344CB8AC3E}">
        <p14:creationId xmlns:p14="http://schemas.microsoft.com/office/powerpoint/2010/main" val="3569910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3"/>
          </a:xfrm>
        </p:spPr>
        <p:txBody>
          <a:bodyPr anchor="b"/>
          <a:lstStyle>
            <a:lvl1pPr marL="0" indent="0">
              <a:buNone/>
              <a:defRPr sz="2300" b="1"/>
            </a:lvl1pPr>
            <a:lvl2pPr marL="457148" indent="0">
              <a:buNone/>
              <a:defRPr sz="2000" b="1"/>
            </a:lvl2pPr>
            <a:lvl3pPr marL="914296" indent="0">
              <a:buNone/>
              <a:defRPr sz="1800" b="1"/>
            </a:lvl3pPr>
            <a:lvl4pPr marL="1371445"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4"/>
            <a:ext cx="4041775" cy="639763"/>
          </a:xfrm>
        </p:spPr>
        <p:txBody>
          <a:bodyPr anchor="b"/>
          <a:lstStyle>
            <a:lvl1pPr marL="0" indent="0">
              <a:buNone/>
              <a:defRPr sz="2300" b="1"/>
            </a:lvl1pPr>
            <a:lvl2pPr marL="457148" indent="0">
              <a:buNone/>
              <a:defRPr sz="2000" b="1"/>
            </a:lvl2pPr>
            <a:lvl3pPr marL="914296" indent="0">
              <a:buNone/>
              <a:defRPr sz="1800" b="1"/>
            </a:lvl3pPr>
            <a:lvl4pPr marL="1371445"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r>
              <a:rPr lang="en-US"/>
              <a:t>4/5/2012</a:t>
            </a:r>
          </a:p>
        </p:txBody>
      </p:sp>
      <p:sp>
        <p:nvSpPr>
          <p:cNvPr id="8"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9" name="Slide Number Placeholder 5"/>
          <p:cNvSpPr>
            <a:spLocks noGrp="1"/>
          </p:cNvSpPr>
          <p:nvPr>
            <p:ph type="sldNum" sz="quarter" idx="12"/>
          </p:nvPr>
        </p:nvSpPr>
        <p:spPr/>
        <p:txBody>
          <a:bodyPr/>
          <a:lstStyle>
            <a:lvl1pPr>
              <a:defRPr/>
            </a:lvl1pPr>
          </a:lstStyle>
          <a:p>
            <a:pPr>
              <a:defRPr/>
            </a:pPr>
            <a:fld id="{5AAA7523-B928-41F6-9DBB-A86FE67F7ED5}" type="slidenum">
              <a:rPr lang="en-US" altLang="en-US"/>
              <a:pPr>
                <a:defRPr/>
              </a:pPr>
              <a:t>‹#›</a:t>
            </a:fld>
            <a:endParaRPr lang="en-US" altLang="en-US"/>
          </a:p>
        </p:txBody>
      </p:sp>
    </p:spTree>
    <p:extLst>
      <p:ext uri="{BB962C8B-B14F-4D97-AF65-F5344CB8AC3E}">
        <p14:creationId xmlns:p14="http://schemas.microsoft.com/office/powerpoint/2010/main" val="28597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r>
              <a:rPr lang="en-US"/>
              <a:t>4/5/2012</a:t>
            </a:r>
          </a:p>
        </p:txBody>
      </p:sp>
      <p:sp>
        <p:nvSpPr>
          <p:cNvPr id="4"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5" name="Slide Number Placeholder 5"/>
          <p:cNvSpPr>
            <a:spLocks noGrp="1"/>
          </p:cNvSpPr>
          <p:nvPr>
            <p:ph type="sldNum" sz="quarter" idx="12"/>
          </p:nvPr>
        </p:nvSpPr>
        <p:spPr/>
        <p:txBody>
          <a:bodyPr/>
          <a:lstStyle>
            <a:lvl1pPr>
              <a:defRPr/>
            </a:lvl1pPr>
          </a:lstStyle>
          <a:p>
            <a:pPr>
              <a:defRPr/>
            </a:pPr>
            <a:fld id="{DED844A1-92AD-47AC-9FCE-04C3D7543A67}" type="slidenum">
              <a:rPr lang="en-US" altLang="en-US"/>
              <a:pPr>
                <a:defRPr/>
              </a:pPr>
              <a:t>‹#›</a:t>
            </a:fld>
            <a:endParaRPr lang="en-US" altLang="en-US"/>
          </a:p>
        </p:txBody>
      </p:sp>
    </p:spTree>
    <p:extLst>
      <p:ext uri="{BB962C8B-B14F-4D97-AF65-F5344CB8AC3E}">
        <p14:creationId xmlns:p14="http://schemas.microsoft.com/office/powerpoint/2010/main" val="160444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a:t>4/5/2012</a:t>
            </a:r>
          </a:p>
        </p:txBody>
      </p:sp>
      <p:sp>
        <p:nvSpPr>
          <p:cNvPr id="3"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4" name="Slide Number Placeholder 5"/>
          <p:cNvSpPr>
            <a:spLocks noGrp="1"/>
          </p:cNvSpPr>
          <p:nvPr>
            <p:ph type="sldNum" sz="quarter" idx="12"/>
          </p:nvPr>
        </p:nvSpPr>
        <p:spPr/>
        <p:txBody>
          <a:bodyPr/>
          <a:lstStyle>
            <a:lvl1pPr>
              <a:defRPr/>
            </a:lvl1pPr>
          </a:lstStyle>
          <a:p>
            <a:pPr>
              <a:defRPr/>
            </a:pPr>
            <a:fld id="{1D0179F5-DCB1-4C23-B311-7D862B4D1578}" type="slidenum">
              <a:rPr lang="en-US" altLang="en-US"/>
              <a:pPr>
                <a:defRPr/>
              </a:pPr>
              <a:t>‹#›</a:t>
            </a:fld>
            <a:endParaRPr lang="en-US" altLang="en-US"/>
          </a:p>
        </p:txBody>
      </p:sp>
    </p:spTree>
    <p:extLst>
      <p:ext uri="{BB962C8B-B14F-4D97-AF65-F5344CB8AC3E}">
        <p14:creationId xmlns:p14="http://schemas.microsoft.com/office/powerpoint/2010/main" val="4224480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4"/>
            <a:ext cx="5111750" cy="5853113"/>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148" indent="0">
              <a:buNone/>
              <a:defRPr sz="1200"/>
            </a:lvl2pPr>
            <a:lvl3pPr marL="914296" indent="0">
              <a:buNone/>
              <a:defRPr sz="1100"/>
            </a:lvl3pPr>
            <a:lvl4pPr marL="1371445"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4/5/2012</a:t>
            </a:r>
          </a:p>
        </p:txBody>
      </p:sp>
      <p:sp>
        <p:nvSpPr>
          <p:cNvPr id="6"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7" name="Slide Number Placeholder 5"/>
          <p:cNvSpPr>
            <a:spLocks noGrp="1"/>
          </p:cNvSpPr>
          <p:nvPr>
            <p:ph type="sldNum" sz="quarter" idx="12"/>
          </p:nvPr>
        </p:nvSpPr>
        <p:spPr/>
        <p:txBody>
          <a:bodyPr/>
          <a:lstStyle>
            <a:lvl1pPr>
              <a:defRPr/>
            </a:lvl1pPr>
          </a:lstStyle>
          <a:p>
            <a:pPr>
              <a:defRPr/>
            </a:pPr>
            <a:fld id="{0B9DB22C-FE2F-41D9-99AC-703F12FE9C8D}" type="slidenum">
              <a:rPr lang="en-US" altLang="en-US"/>
              <a:pPr>
                <a:defRPr/>
              </a:pPr>
              <a:t>‹#›</a:t>
            </a:fld>
            <a:endParaRPr lang="en-US" altLang="en-US"/>
          </a:p>
        </p:txBody>
      </p:sp>
    </p:spTree>
    <p:extLst>
      <p:ext uri="{BB962C8B-B14F-4D97-AF65-F5344CB8AC3E}">
        <p14:creationId xmlns:p14="http://schemas.microsoft.com/office/powerpoint/2010/main" val="1013559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48" indent="0">
              <a:buNone/>
              <a:defRPr sz="2800"/>
            </a:lvl2pPr>
            <a:lvl3pPr marL="914296" indent="0">
              <a:buNone/>
              <a:defRPr sz="2300"/>
            </a:lvl3pPr>
            <a:lvl4pPr marL="1371445"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148" indent="0">
              <a:buNone/>
              <a:defRPr sz="1200"/>
            </a:lvl2pPr>
            <a:lvl3pPr marL="914296" indent="0">
              <a:buNone/>
              <a:defRPr sz="1100"/>
            </a:lvl3pPr>
            <a:lvl4pPr marL="1371445"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4/5/2012</a:t>
            </a:r>
          </a:p>
        </p:txBody>
      </p:sp>
      <p:sp>
        <p:nvSpPr>
          <p:cNvPr id="6" name="Footer Placeholder 4"/>
          <p:cNvSpPr>
            <a:spLocks noGrp="1"/>
          </p:cNvSpPr>
          <p:nvPr>
            <p:ph type="ftr" sz="quarter" idx="11"/>
          </p:nvPr>
        </p:nvSpPr>
        <p:spPr/>
        <p:txBody>
          <a:bodyPr/>
          <a:lstStyle>
            <a:lvl1pPr>
              <a:defRPr/>
            </a:lvl1pPr>
          </a:lstStyle>
          <a:p>
            <a:pPr>
              <a:defRPr/>
            </a:pPr>
            <a:r>
              <a:rPr lang="en-US"/>
              <a:t>AY2013/2014 OCT SEMESTER</a:t>
            </a:r>
          </a:p>
        </p:txBody>
      </p:sp>
      <p:sp>
        <p:nvSpPr>
          <p:cNvPr id="7" name="Slide Number Placeholder 5"/>
          <p:cNvSpPr>
            <a:spLocks noGrp="1"/>
          </p:cNvSpPr>
          <p:nvPr>
            <p:ph type="sldNum" sz="quarter" idx="12"/>
          </p:nvPr>
        </p:nvSpPr>
        <p:spPr/>
        <p:txBody>
          <a:bodyPr/>
          <a:lstStyle>
            <a:lvl1pPr>
              <a:defRPr/>
            </a:lvl1pPr>
          </a:lstStyle>
          <a:p>
            <a:pPr>
              <a:defRPr/>
            </a:pPr>
            <a:fld id="{777A8671-BBE8-45B5-93F5-7050F2910BE2}" type="slidenum">
              <a:rPr lang="en-US" altLang="en-US"/>
              <a:pPr>
                <a:defRPr/>
              </a:pPr>
              <a:t>‹#›</a:t>
            </a:fld>
            <a:endParaRPr lang="en-US" altLang="en-US"/>
          </a:p>
        </p:txBody>
      </p:sp>
    </p:spTree>
    <p:extLst>
      <p:ext uri="{BB962C8B-B14F-4D97-AF65-F5344CB8AC3E}">
        <p14:creationId xmlns:p14="http://schemas.microsoft.com/office/powerpoint/2010/main" val="310276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1.jpe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29" tIns="45715" rIns="91429" bIns="45715" rtlCol="0" anchor="ctr"/>
          <a:lstStyle>
            <a:lvl1pPr algn="l" defTabSz="457148" eaLnBrk="1" fontAlgn="auto" hangingPunct="1">
              <a:spcBef>
                <a:spcPts val="0"/>
              </a:spcBef>
              <a:spcAft>
                <a:spcPts val="0"/>
              </a:spcAft>
              <a:defRPr sz="1200">
                <a:solidFill>
                  <a:srgbClr val="666666">
                    <a:tint val="75000"/>
                  </a:srgbClr>
                </a:solidFill>
                <a:latin typeface="+mn-lt"/>
                <a:cs typeface="+mn-cs"/>
              </a:defRPr>
            </a:lvl1pPr>
          </a:lstStyle>
          <a:p>
            <a:pPr>
              <a:defRPr/>
            </a:pPr>
            <a:r>
              <a:rPr lang="en-US"/>
              <a:t>4/5/2012</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29" tIns="45715" rIns="91429" bIns="45715" numCol="1" anchor="ctr" anchorCtr="0" compatLnSpc="1">
            <a:prstTxWarp prst="textNoShape">
              <a:avLst/>
            </a:prstTxWarp>
          </a:bodyPr>
          <a:lstStyle>
            <a:lvl1pPr algn="ctr" defTabSz="455613" eaLnBrk="1" hangingPunct="1">
              <a:defRPr sz="1200">
                <a:solidFill>
                  <a:srgbClr val="A0A0A0"/>
                </a:solidFill>
                <a:latin typeface="Calibri" pitchFamily="34" charset="0"/>
              </a:defRPr>
            </a:lvl1pPr>
          </a:lstStyle>
          <a:p>
            <a:pPr>
              <a:defRPr/>
            </a:pPr>
            <a:r>
              <a:rPr lang="en-US"/>
              <a:t>AY2013/2014 OCT SEMESTER</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29" tIns="45715" rIns="91429" bIns="45715" numCol="1" anchor="ctr" anchorCtr="0" compatLnSpc="1">
            <a:prstTxWarp prst="textNoShape">
              <a:avLst/>
            </a:prstTxWarp>
          </a:bodyPr>
          <a:lstStyle>
            <a:lvl1pPr algn="r" defTabSz="455613" eaLnBrk="1" hangingPunct="1">
              <a:defRPr sz="1200" smtClean="0">
                <a:solidFill>
                  <a:srgbClr val="A0A0A0"/>
                </a:solidFill>
                <a:latin typeface="Calibri" panose="020F0502020204030204" pitchFamily="34" charset="0"/>
              </a:defRPr>
            </a:lvl1pPr>
          </a:lstStyle>
          <a:p>
            <a:pPr>
              <a:defRPr/>
            </a:pPr>
            <a:fld id="{EDB1BFBC-1EC4-4F5C-99CB-0E7FA26F18A8}" type="slidenum">
              <a:rPr lang="en-US" altLang="en-US"/>
              <a:pPr>
                <a:defRPr/>
              </a:pPr>
              <a:t>‹#›</a:t>
            </a:fld>
            <a:endParaRPr lang="en-US" altLang="en-US"/>
          </a:p>
        </p:txBody>
      </p:sp>
    </p:spTree>
    <p:extLst>
      <p:ext uri="{BB962C8B-B14F-4D97-AF65-F5344CB8AC3E}">
        <p14:creationId xmlns:p14="http://schemas.microsoft.com/office/powerpoint/2010/main" val="3371191190"/>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hf hdr="0" ftr="0" dt="0"/>
  <p:txStyles>
    <p:titleStyle>
      <a:lvl1pPr algn="ctr" defTabSz="455613" rtl="0" eaLnBrk="0" fontAlgn="base" hangingPunct="0">
        <a:spcBef>
          <a:spcPct val="0"/>
        </a:spcBef>
        <a:spcAft>
          <a:spcPct val="0"/>
        </a:spcAft>
        <a:defRPr sz="4300" kern="1200">
          <a:solidFill>
            <a:schemeClr val="tx1"/>
          </a:solidFill>
          <a:latin typeface="+mj-lt"/>
          <a:ea typeface="+mj-ea"/>
          <a:cs typeface="+mj-cs"/>
        </a:defRPr>
      </a:lvl1pPr>
      <a:lvl2pPr algn="ctr" defTabSz="455613" rtl="0" eaLnBrk="0" fontAlgn="base" hangingPunct="0">
        <a:spcBef>
          <a:spcPct val="0"/>
        </a:spcBef>
        <a:spcAft>
          <a:spcPct val="0"/>
        </a:spcAft>
        <a:defRPr sz="4300">
          <a:solidFill>
            <a:schemeClr val="tx1"/>
          </a:solidFill>
          <a:latin typeface="Calibri" pitchFamily="34" charset="0"/>
        </a:defRPr>
      </a:lvl2pPr>
      <a:lvl3pPr algn="ctr" defTabSz="455613" rtl="0" eaLnBrk="0" fontAlgn="base" hangingPunct="0">
        <a:spcBef>
          <a:spcPct val="0"/>
        </a:spcBef>
        <a:spcAft>
          <a:spcPct val="0"/>
        </a:spcAft>
        <a:defRPr sz="4300">
          <a:solidFill>
            <a:schemeClr val="tx1"/>
          </a:solidFill>
          <a:latin typeface="Calibri" pitchFamily="34" charset="0"/>
        </a:defRPr>
      </a:lvl3pPr>
      <a:lvl4pPr algn="ctr" defTabSz="455613" rtl="0" eaLnBrk="0" fontAlgn="base" hangingPunct="0">
        <a:spcBef>
          <a:spcPct val="0"/>
        </a:spcBef>
        <a:spcAft>
          <a:spcPct val="0"/>
        </a:spcAft>
        <a:defRPr sz="4300">
          <a:solidFill>
            <a:schemeClr val="tx1"/>
          </a:solidFill>
          <a:latin typeface="Calibri" pitchFamily="34" charset="0"/>
        </a:defRPr>
      </a:lvl4pPr>
      <a:lvl5pPr algn="ctr" defTabSz="455613" rtl="0" eaLnBrk="0" fontAlgn="base" hangingPunct="0">
        <a:spcBef>
          <a:spcPct val="0"/>
        </a:spcBef>
        <a:spcAft>
          <a:spcPct val="0"/>
        </a:spcAft>
        <a:defRPr sz="4300">
          <a:solidFill>
            <a:schemeClr val="tx1"/>
          </a:solidFill>
          <a:latin typeface="Calibri" pitchFamily="34" charset="0"/>
        </a:defRPr>
      </a:lvl5pPr>
      <a:lvl6pPr marL="457200" algn="ctr" defTabSz="455613" rtl="0" fontAlgn="base">
        <a:spcBef>
          <a:spcPct val="0"/>
        </a:spcBef>
        <a:spcAft>
          <a:spcPct val="0"/>
        </a:spcAft>
        <a:defRPr sz="4300">
          <a:solidFill>
            <a:schemeClr val="tx1"/>
          </a:solidFill>
          <a:latin typeface="Calibri" pitchFamily="34" charset="0"/>
        </a:defRPr>
      </a:lvl6pPr>
      <a:lvl7pPr marL="914400" algn="ctr" defTabSz="455613" rtl="0" fontAlgn="base">
        <a:spcBef>
          <a:spcPct val="0"/>
        </a:spcBef>
        <a:spcAft>
          <a:spcPct val="0"/>
        </a:spcAft>
        <a:defRPr sz="4300">
          <a:solidFill>
            <a:schemeClr val="tx1"/>
          </a:solidFill>
          <a:latin typeface="Calibri" pitchFamily="34" charset="0"/>
        </a:defRPr>
      </a:lvl7pPr>
      <a:lvl8pPr marL="1371600" algn="ctr" defTabSz="455613" rtl="0" fontAlgn="base">
        <a:spcBef>
          <a:spcPct val="0"/>
        </a:spcBef>
        <a:spcAft>
          <a:spcPct val="0"/>
        </a:spcAft>
        <a:defRPr sz="4300">
          <a:solidFill>
            <a:schemeClr val="tx1"/>
          </a:solidFill>
          <a:latin typeface="Calibri" pitchFamily="34" charset="0"/>
        </a:defRPr>
      </a:lvl8pPr>
      <a:lvl9pPr marL="1828800" algn="ctr" defTabSz="455613" rtl="0" fontAlgn="base">
        <a:spcBef>
          <a:spcPct val="0"/>
        </a:spcBef>
        <a:spcAft>
          <a:spcPct val="0"/>
        </a:spcAft>
        <a:defRPr sz="4300">
          <a:solidFill>
            <a:schemeClr val="tx1"/>
          </a:solidFill>
          <a:latin typeface="Calibri" pitchFamily="34" charset="0"/>
        </a:defRPr>
      </a:lvl9pPr>
    </p:titleStyle>
    <p:bodyStyle>
      <a:lvl1pPr marL="341313" indent="-341313" algn="l" defTabSz="4556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4556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455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3pPr>
      <a:lvl4pPr marL="15986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5"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29" tIns="45715" rIns="91429" bIns="45715" rtlCol="0" anchor="ctr"/>
          <a:lstStyle>
            <a:lvl1pPr algn="l" defTabSz="457148" eaLnBrk="1" fontAlgn="auto" hangingPunct="1">
              <a:spcBef>
                <a:spcPts val="0"/>
              </a:spcBef>
              <a:spcAft>
                <a:spcPts val="0"/>
              </a:spcAft>
              <a:defRPr sz="1200">
                <a:solidFill>
                  <a:srgbClr val="666666">
                    <a:tint val="75000"/>
                  </a:srgbClr>
                </a:solidFill>
                <a:latin typeface="+mn-lt"/>
                <a:cs typeface="+mn-cs"/>
              </a:defRPr>
            </a:lvl1pPr>
          </a:lstStyle>
          <a:p>
            <a:pPr>
              <a:defRPr/>
            </a:pPr>
            <a:r>
              <a:rPr lang="en-US"/>
              <a:t>4/5/2012</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29" tIns="45715" rIns="91429" bIns="45715" numCol="1" anchor="ctr" anchorCtr="0" compatLnSpc="1">
            <a:prstTxWarp prst="textNoShape">
              <a:avLst/>
            </a:prstTxWarp>
          </a:bodyPr>
          <a:lstStyle>
            <a:lvl1pPr algn="ctr" defTabSz="455613" eaLnBrk="1" hangingPunct="1">
              <a:defRPr sz="1200">
                <a:solidFill>
                  <a:srgbClr val="A0A0A0"/>
                </a:solidFill>
                <a:latin typeface="Calibri" pitchFamily="34" charset="0"/>
              </a:defRPr>
            </a:lvl1pPr>
          </a:lstStyle>
          <a:p>
            <a:pPr>
              <a:defRPr/>
            </a:pPr>
            <a:r>
              <a:rPr lang="en-US"/>
              <a:t>AY2013/2014 OCT SEMESTER</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29" tIns="45715" rIns="91429" bIns="45715" numCol="1" anchor="ctr" anchorCtr="0" compatLnSpc="1">
            <a:prstTxWarp prst="textNoShape">
              <a:avLst/>
            </a:prstTxWarp>
          </a:bodyPr>
          <a:lstStyle>
            <a:lvl1pPr algn="r" defTabSz="455613" eaLnBrk="1" hangingPunct="1">
              <a:defRPr sz="1200" smtClean="0">
                <a:solidFill>
                  <a:srgbClr val="A0A0A0"/>
                </a:solidFill>
                <a:latin typeface="Calibri" panose="020F0502020204030204" pitchFamily="34" charset="0"/>
              </a:defRPr>
            </a:lvl1pPr>
          </a:lstStyle>
          <a:p>
            <a:pPr>
              <a:defRPr/>
            </a:pPr>
            <a:fld id="{EDB1BFBC-1EC4-4F5C-99CB-0E7FA26F18A8}" type="slidenum">
              <a:rPr lang="en-US" altLang="en-US"/>
              <a:pPr>
                <a:defRPr/>
              </a:pPr>
              <a:t>‹#›</a:t>
            </a:fld>
            <a:endParaRPr lang="en-US" altLang="en-US"/>
          </a:p>
        </p:txBody>
      </p:sp>
    </p:spTree>
    <p:extLst>
      <p:ext uri="{BB962C8B-B14F-4D97-AF65-F5344CB8AC3E}">
        <p14:creationId xmlns:p14="http://schemas.microsoft.com/office/powerpoint/2010/main" val="1079448102"/>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Lst>
  <p:hf hdr="0" ftr="0" dt="0"/>
  <p:txStyles>
    <p:titleStyle>
      <a:lvl1pPr algn="ctr" defTabSz="455613" rtl="0" eaLnBrk="0" fontAlgn="base" hangingPunct="0">
        <a:spcBef>
          <a:spcPct val="0"/>
        </a:spcBef>
        <a:spcAft>
          <a:spcPct val="0"/>
        </a:spcAft>
        <a:defRPr sz="4300" kern="1200">
          <a:solidFill>
            <a:schemeClr val="tx1"/>
          </a:solidFill>
          <a:latin typeface="+mj-lt"/>
          <a:ea typeface="+mj-ea"/>
          <a:cs typeface="+mj-cs"/>
        </a:defRPr>
      </a:lvl1pPr>
      <a:lvl2pPr algn="ctr" defTabSz="455613" rtl="0" eaLnBrk="0" fontAlgn="base" hangingPunct="0">
        <a:spcBef>
          <a:spcPct val="0"/>
        </a:spcBef>
        <a:spcAft>
          <a:spcPct val="0"/>
        </a:spcAft>
        <a:defRPr sz="4300">
          <a:solidFill>
            <a:schemeClr val="tx1"/>
          </a:solidFill>
          <a:latin typeface="Calibri" pitchFamily="34" charset="0"/>
        </a:defRPr>
      </a:lvl2pPr>
      <a:lvl3pPr algn="ctr" defTabSz="455613" rtl="0" eaLnBrk="0" fontAlgn="base" hangingPunct="0">
        <a:spcBef>
          <a:spcPct val="0"/>
        </a:spcBef>
        <a:spcAft>
          <a:spcPct val="0"/>
        </a:spcAft>
        <a:defRPr sz="4300">
          <a:solidFill>
            <a:schemeClr val="tx1"/>
          </a:solidFill>
          <a:latin typeface="Calibri" pitchFamily="34" charset="0"/>
        </a:defRPr>
      </a:lvl3pPr>
      <a:lvl4pPr algn="ctr" defTabSz="455613" rtl="0" eaLnBrk="0" fontAlgn="base" hangingPunct="0">
        <a:spcBef>
          <a:spcPct val="0"/>
        </a:spcBef>
        <a:spcAft>
          <a:spcPct val="0"/>
        </a:spcAft>
        <a:defRPr sz="4300">
          <a:solidFill>
            <a:schemeClr val="tx1"/>
          </a:solidFill>
          <a:latin typeface="Calibri" pitchFamily="34" charset="0"/>
        </a:defRPr>
      </a:lvl4pPr>
      <a:lvl5pPr algn="ctr" defTabSz="455613" rtl="0" eaLnBrk="0" fontAlgn="base" hangingPunct="0">
        <a:spcBef>
          <a:spcPct val="0"/>
        </a:spcBef>
        <a:spcAft>
          <a:spcPct val="0"/>
        </a:spcAft>
        <a:defRPr sz="4300">
          <a:solidFill>
            <a:schemeClr val="tx1"/>
          </a:solidFill>
          <a:latin typeface="Calibri" pitchFamily="34" charset="0"/>
        </a:defRPr>
      </a:lvl5pPr>
      <a:lvl6pPr marL="457200" algn="ctr" defTabSz="455613" rtl="0" fontAlgn="base">
        <a:spcBef>
          <a:spcPct val="0"/>
        </a:spcBef>
        <a:spcAft>
          <a:spcPct val="0"/>
        </a:spcAft>
        <a:defRPr sz="4300">
          <a:solidFill>
            <a:schemeClr val="tx1"/>
          </a:solidFill>
          <a:latin typeface="Calibri" pitchFamily="34" charset="0"/>
        </a:defRPr>
      </a:lvl6pPr>
      <a:lvl7pPr marL="914400" algn="ctr" defTabSz="455613" rtl="0" fontAlgn="base">
        <a:spcBef>
          <a:spcPct val="0"/>
        </a:spcBef>
        <a:spcAft>
          <a:spcPct val="0"/>
        </a:spcAft>
        <a:defRPr sz="4300">
          <a:solidFill>
            <a:schemeClr val="tx1"/>
          </a:solidFill>
          <a:latin typeface="Calibri" pitchFamily="34" charset="0"/>
        </a:defRPr>
      </a:lvl7pPr>
      <a:lvl8pPr marL="1371600" algn="ctr" defTabSz="455613" rtl="0" fontAlgn="base">
        <a:spcBef>
          <a:spcPct val="0"/>
        </a:spcBef>
        <a:spcAft>
          <a:spcPct val="0"/>
        </a:spcAft>
        <a:defRPr sz="4300">
          <a:solidFill>
            <a:schemeClr val="tx1"/>
          </a:solidFill>
          <a:latin typeface="Calibri" pitchFamily="34" charset="0"/>
        </a:defRPr>
      </a:lvl8pPr>
      <a:lvl9pPr marL="1828800" algn="ctr" defTabSz="455613" rtl="0" fontAlgn="base">
        <a:spcBef>
          <a:spcPct val="0"/>
        </a:spcBef>
        <a:spcAft>
          <a:spcPct val="0"/>
        </a:spcAft>
        <a:defRPr sz="4300">
          <a:solidFill>
            <a:schemeClr val="tx1"/>
          </a:solidFill>
          <a:latin typeface="Calibri" pitchFamily="34" charset="0"/>
        </a:defRPr>
      </a:lvl9pPr>
    </p:titleStyle>
    <p:bodyStyle>
      <a:lvl1pPr marL="341313" indent="-341313" algn="l" defTabSz="4556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4556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455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3pPr>
      <a:lvl4pPr marL="15986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314" indent="-228574" algn="l" defTabSz="457148" rtl="0" eaLnBrk="1" latinLnBrk="0" hangingPunct="1">
        <a:spcBef>
          <a:spcPct val="20000"/>
        </a:spcBef>
        <a:buFont typeface="Arial"/>
        <a:buChar char="•"/>
        <a:defRPr sz="2000" kern="1200">
          <a:solidFill>
            <a:schemeClr val="tx1"/>
          </a:solidFill>
          <a:latin typeface="+mn-lt"/>
          <a:ea typeface="+mn-ea"/>
          <a:cs typeface="+mn-cs"/>
        </a:defRPr>
      </a:lvl6pPr>
      <a:lvl7pPr marL="2971462" indent="-228574" algn="l" defTabSz="457148" rtl="0" eaLnBrk="1" latinLnBrk="0" hangingPunct="1">
        <a:spcBef>
          <a:spcPct val="20000"/>
        </a:spcBef>
        <a:buFont typeface="Arial"/>
        <a:buChar char="•"/>
        <a:defRPr sz="2000" kern="1200">
          <a:solidFill>
            <a:schemeClr val="tx1"/>
          </a:solidFill>
          <a:latin typeface="+mn-lt"/>
          <a:ea typeface="+mn-ea"/>
          <a:cs typeface="+mn-cs"/>
        </a:defRPr>
      </a:lvl7pPr>
      <a:lvl8pPr marL="3428610" indent="-228574" algn="l" defTabSz="457148" rtl="0" eaLnBrk="1" latinLnBrk="0" hangingPunct="1">
        <a:spcBef>
          <a:spcPct val="20000"/>
        </a:spcBef>
        <a:buFont typeface="Arial"/>
        <a:buChar char="•"/>
        <a:defRPr sz="2000" kern="1200">
          <a:solidFill>
            <a:schemeClr val="tx1"/>
          </a:solidFill>
          <a:latin typeface="+mn-lt"/>
          <a:ea typeface="+mn-ea"/>
          <a:cs typeface="+mn-cs"/>
        </a:defRPr>
      </a:lvl8pPr>
      <a:lvl9pPr marL="3885758" indent="-228574" algn="l" defTabSz="45714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48" rtl="0" eaLnBrk="1" latinLnBrk="0" hangingPunct="1">
        <a:defRPr sz="1800" kern="1200">
          <a:solidFill>
            <a:schemeClr val="tx1"/>
          </a:solidFill>
          <a:latin typeface="+mn-lt"/>
          <a:ea typeface="+mn-ea"/>
          <a:cs typeface="+mn-cs"/>
        </a:defRPr>
      </a:lvl1pPr>
      <a:lvl2pPr marL="457148" algn="l" defTabSz="457148" rtl="0" eaLnBrk="1" latinLnBrk="0" hangingPunct="1">
        <a:defRPr sz="1800" kern="1200">
          <a:solidFill>
            <a:schemeClr val="tx1"/>
          </a:solidFill>
          <a:latin typeface="+mn-lt"/>
          <a:ea typeface="+mn-ea"/>
          <a:cs typeface="+mn-cs"/>
        </a:defRPr>
      </a:lvl2pPr>
      <a:lvl3pPr marL="914296" algn="l" defTabSz="457148" rtl="0" eaLnBrk="1" latinLnBrk="0" hangingPunct="1">
        <a:defRPr sz="1800" kern="1200">
          <a:solidFill>
            <a:schemeClr val="tx1"/>
          </a:solidFill>
          <a:latin typeface="+mn-lt"/>
          <a:ea typeface="+mn-ea"/>
          <a:cs typeface="+mn-cs"/>
        </a:defRPr>
      </a:lvl3pPr>
      <a:lvl4pPr marL="1371445" algn="l" defTabSz="457148" rtl="0" eaLnBrk="1" latinLnBrk="0" hangingPunct="1">
        <a:defRPr sz="1800" kern="1200">
          <a:solidFill>
            <a:schemeClr val="tx1"/>
          </a:solidFill>
          <a:latin typeface="+mn-lt"/>
          <a:ea typeface="+mn-ea"/>
          <a:cs typeface="+mn-cs"/>
        </a:defRPr>
      </a:lvl4pPr>
      <a:lvl5pPr marL="1828592" algn="l" defTabSz="457148" rtl="0" eaLnBrk="1" latinLnBrk="0" hangingPunct="1">
        <a:defRPr sz="1800" kern="1200">
          <a:solidFill>
            <a:schemeClr val="tx1"/>
          </a:solidFill>
          <a:latin typeface="+mn-lt"/>
          <a:ea typeface="+mn-ea"/>
          <a:cs typeface="+mn-cs"/>
        </a:defRPr>
      </a:lvl5pPr>
      <a:lvl6pPr marL="2285740" algn="l" defTabSz="457148" rtl="0" eaLnBrk="1" latinLnBrk="0" hangingPunct="1">
        <a:defRPr sz="1800" kern="1200">
          <a:solidFill>
            <a:schemeClr val="tx1"/>
          </a:solidFill>
          <a:latin typeface="+mn-lt"/>
          <a:ea typeface="+mn-ea"/>
          <a:cs typeface="+mn-cs"/>
        </a:defRPr>
      </a:lvl6pPr>
      <a:lvl7pPr marL="2742888" algn="l" defTabSz="457148" rtl="0" eaLnBrk="1" latinLnBrk="0" hangingPunct="1">
        <a:defRPr sz="1800" kern="1200">
          <a:solidFill>
            <a:schemeClr val="tx1"/>
          </a:solidFill>
          <a:latin typeface="+mn-lt"/>
          <a:ea typeface="+mn-ea"/>
          <a:cs typeface="+mn-cs"/>
        </a:defRPr>
      </a:lvl7pPr>
      <a:lvl8pPr marL="3200036" algn="l" defTabSz="457148" rtl="0" eaLnBrk="1" latinLnBrk="0" hangingPunct="1">
        <a:defRPr sz="1800" kern="1200">
          <a:solidFill>
            <a:schemeClr val="tx1"/>
          </a:solidFill>
          <a:latin typeface="+mn-lt"/>
          <a:ea typeface="+mn-ea"/>
          <a:cs typeface="+mn-cs"/>
        </a:defRPr>
      </a:lvl8pPr>
      <a:lvl9pPr marL="3657184" algn="l" defTabSz="4571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7.xml"/><Relationship Id="rId4" Type="http://schemas.openxmlformats.org/officeDocument/2006/relationships/hyperlink" Target="https://scikit-learn.org/stable/index.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hyperlink" Target="https://scikit-learn.org/stable/supervised_learning.html#supervised-learning" TargetMode="External"/><Relationship Id="rId2" Type="http://schemas.openxmlformats.org/officeDocument/2006/relationships/image" Target="../media/image3.png"/><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7.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hyperlink" Target="http://scikit-learn.org/stable/auto_examples/datasets/plot_digits_last_image.html" TargetMode="External"/><Relationship Id="rId2" Type="http://schemas.openxmlformats.org/officeDocument/2006/relationships/image" Target="../media/image3.png"/><Relationship Id="rId1" Type="http://schemas.openxmlformats.org/officeDocument/2006/relationships/slideLayout" Target="../slideLayouts/slideLayout27.xml"/><Relationship Id="rId4" Type="http://schemas.openxmlformats.org/officeDocument/2006/relationships/hyperlink" Target="http://archive.ics.uci.edu/ml/datasets/PenBased+Recognition+of+Handwritten+Digit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94222" y="1433881"/>
            <a:ext cx="4230152" cy="2997767"/>
          </a:xfrm>
          <a:prstGeom prst="rect">
            <a:avLst/>
          </a:prstGeom>
        </p:spPr>
      </p:pic>
      <p:pic>
        <p:nvPicPr>
          <p:cNvPr id="51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030"/>
          <p:cNvSpPr>
            <a:spLocks noChangeArrowheads="1"/>
          </p:cNvSpPr>
          <p:nvPr/>
        </p:nvSpPr>
        <p:spPr bwMode="auto">
          <a:xfrm>
            <a:off x="84083" y="493985"/>
            <a:ext cx="9144000" cy="558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0">
              <a:spcBef>
                <a:spcPct val="0"/>
              </a:spcBef>
              <a:buNone/>
              <a:defRPr/>
            </a:pPr>
            <a:r>
              <a:rPr lang="en-SG" altLang="en-US" sz="5400" b="1" dirty="0">
                <a:solidFill>
                  <a:srgbClr val="EF0C1D"/>
                </a:solidFill>
              </a:rPr>
              <a:t>Engineering Analytics &amp; Machine Learning</a:t>
            </a:r>
          </a:p>
          <a:p>
            <a:pPr lvl="0">
              <a:spcBef>
                <a:spcPct val="0"/>
              </a:spcBef>
              <a:buNone/>
              <a:defRPr/>
            </a:pPr>
            <a:r>
              <a:rPr lang="en-SG" altLang="en-US" sz="5400" b="1" dirty="0">
                <a:solidFill>
                  <a:srgbClr val="EF0C1D"/>
                </a:solidFill>
              </a:rPr>
              <a:t> (ECSE202) </a:t>
            </a:r>
          </a:p>
          <a:p>
            <a:pPr marL="0" marR="0" lvl="0" indent="0" defTabSz="914400" rtl="0" eaLnBrk="1" fontAlgn="base" latinLnBrk="0" hangingPunct="1">
              <a:lnSpc>
                <a:spcPct val="100000"/>
              </a:lnSpc>
              <a:spcBef>
                <a:spcPct val="0"/>
              </a:spcBef>
              <a:spcAft>
                <a:spcPct val="0"/>
              </a:spcAft>
              <a:buClrTx/>
              <a:buSzTx/>
              <a:buFontTx/>
              <a:buNone/>
              <a:tabLst/>
              <a:defRPr/>
            </a:pPr>
            <a:r>
              <a:rPr lang="en-US" altLang="en-US" sz="6000" b="1" dirty="0" smtClean="0">
                <a:solidFill>
                  <a:srgbClr val="EF0C1D"/>
                </a:solidFill>
              </a:rPr>
              <a:t>Seminar </a:t>
            </a:r>
            <a:r>
              <a:rPr lang="en-US" altLang="en-US" sz="6000" b="1" dirty="0" smtClean="0">
                <a:solidFill>
                  <a:srgbClr val="EF0C1D"/>
                </a:solidFill>
              </a:rPr>
              <a:t>6</a:t>
            </a:r>
          </a:p>
          <a:p>
            <a:pPr marL="0" marR="0" lvl="0" indent="0" defTabSz="914400" rtl="0" eaLnBrk="1" fontAlgn="base" latinLnBrk="0" hangingPunct="1">
              <a:lnSpc>
                <a:spcPct val="100000"/>
              </a:lnSpc>
              <a:spcBef>
                <a:spcPct val="0"/>
              </a:spcBef>
              <a:spcAft>
                <a:spcPct val="0"/>
              </a:spcAft>
              <a:buClrTx/>
              <a:buSzTx/>
              <a:buFontTx/>
              <a:buNone/>
              <a:tabLst/>
              <a:defRPr/>
            </a:pPr>
            <a:endParaRPr lang="en-US" altLang="en-US" sz="6000" b="1" dirty="0">
              <a:solidFill>
                <a:srgbClr val="EF0C1D"/>
              </a:solidFill>
            </a:endParaRPr>
          </a:p>
          <a:p>
            <a:pPr lvl="0">
              <a:spcBef>
                <a:spcPct val="0"/>
              </a:spcBef>
              <a:buNone/>
              <a:defRPr/>
            </a:pPr>
            <a:r>
              <a:rPr lang="en-US" altLang="en-US" sz="6000" b="1" dirty="0" smtClean="0">
                <a:solidFill>
                  <a:srgbClr val="339933"/>
                </a:solidFill>
              </a:rPr>
              <a:t>Machine Learning</a:t>
            </a:r>
          </a:p>
          <a:p>
            <a:pPr lvl="0">
              <a:spcBef>
                <a:spcPct val="0"/>
              </a:spcBef>
              <a:buNone/>
              <a:defRPr/>
            </a:pPr>
            <a:r>
              <a:rPr lang="en-US" altLang="en-US" sz="6000" b="1" dirty="0" smtClean="0">
                <a:solidFill>
                  <a:srgbClr val="339933"/>
                </a:solidFill>
              </a:rPr>
              <a:t>Linear Regression</a:t>
            </a:r>
            <a:endParaRPr lang="en-US" altLang="en-US" sz="6000" b="1" dirty="0">
              <a:solidFill>
                <a:srgbClr val="339933"/>
              </a:solidFill>
            </a:endParaRPr>
          </a:p>
        </p:txBody>
      </p:sp>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6" name="TextBox 5"/>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spTree>
    <p:extLst>
      <p:ext uri="{BB962C8B-B14F-4D97-AF65-F5344CB8AC3E}">
        <p14:creationId xmlns:p14="http://schemas.microsoft.com/office/powerpoint/2010/main" val="4243801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36850" y="3379210"/>
            <a:ext cx="4764275" cy="2605704"/>
          </a:xfrm>
          <a:prstGeom prst="rect">
            <a:avLst/>
          </a:prstGeom>
        </p:spPr>
      </p:pic>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7" name="Rectangle 1030"/>
          <p:cNvSpPr>
            <a:spLocks noChangeArrowheads="1"/>
          </p:cNvSpPr>
          <p:nvPr/>
        </p:nvSpPr>
        <p:spPr bwMode="auto">
          <a:xfrm>
            <a:off x="0" y="12484"/>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defRPr/>
            </a:pPr>
            <a:r>
              <a:rPr lang="en-US" altLang="en-US" sz="4000" b="1" noProof="0" dirty="0" smtClean="0">
                <a:solidFill>
                  <a:schemeClr val="tx2"/>
                </a:solidFill>
              </a:rPr>
              <a:t>Cost  Function</a:t>
            </a:r>
            <a:endParaRPr kumimoji="0" lang="en-US" altLang="en-US" sz="4000" b="1" i="0" u="none" strike="noStrike" kern="1200" cap="none" spc="0" normalizeH="0" baseline="0" noProof="0" dirty="0" smtClean="0">
              <a:ln>
                <a:noFill/>
              </a:ln>
              <a:solidFill>
                <a:schemeClr val="tx2"/>
              </a:solidFill>
              <a:effectLst/>
              <a:uLnTx/>
              <a:uFillTx/>
            </a:endParaRPr>
          </a:p>
        </p:txBody>
      </p:sp>
      <p:sp>
        <p:nvSpPr>
          <p:cNvPr id="9" name="Rectangle 8"/>
          <p:cNvSpPr/>
          <p:nvPr/>
        </p:nvSpPr>
        <p:spPr>
          <a:xfrm>
            <a:off x="280988" y="789382"/>
            <a:ext cx="8415771" cy="2492990"/>
          </a:xfrm>
          <a:prstGeom prst="rect">
            <a:avLst/>
          </a:prstGeom>
        </p:spPr>
        <p:txBody>
          <a:bodyPr wrap="square">
            <a:spAutoFit/>
          </a:bodyPr>
          <a:lstStyle/>
          <a:p>
            <a:pPr marL="285750" indent="-285750" algn="just">
              <a:buFont typeface="Arial" panose="020B0604020202020204" pitchFamily="34" charset="0"/>
              <a:buChar char="•"/>
            </a:pPr>
            <a:r>
              <a:rPr lang="en-SG" sz="2600" dirty="0">
                <a:latin typeface="+mj-lt"/>
              </a:rPr>
              <a:t>Linear regression tries to fit points to a line generated by an algorithm. This optimized line (the model) is capable of predicting values for certain input values and can be plotted</a:t>
            </a:r>
            <a:r>
              <a:rPr lang="en-SG" sz="2600" dirty="0" smtClean="0">
                <a:latin typeface="+mj-lt"/>
              </a:rPr>
              <a:t>. The square error is the commonly cost function to optimize and find the best line that have produce the lowest square error.</a:t>
            </a:r>
            <a:endParaRPr lang="en-SG" sz="2600" dirty="0">
              <a:latin typeface="+mj-lt"/>
            </a:endParaRPr>
          </a:p>
        </p:txBody>
      </p:sp>
      <mc:AlternateContent xmlns:mc="http://schemas.openxmlformats.org/markup-compatibility/2006" xmlns:a14="http://schemas.microsoft.com/office/drawing/2010/main">
        <mc:Choice Requires="a14">
          <p:sp>
            <p:nvSpPr>
              <p:cNvPr id="10" name="Rectangle 9"/>
              <p:cNvSpPr/>
              <p:nvPr/>
            </p:nvSpPr>
            <p:spPr>
              <a:xfrm>
                <a:off x="418618" y="4059268"/>
                <a:ext cx="3696182" cy="7645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J</m:t>
                      </m:r>
                      <m:r>
                        <a:rPr lang="en-US">
                          <a:latin typeface="Cambria Math" panose="02040503050406030204" pitchFamily="18" charset="0"/>
                        </a:rPr>
                        <m:t>(</m:t>
                      </m:r>
                      <m:r>
                        <m:rPr>
                          <m:sty m:val="p"/>
                        </m:rPr>
                        <a:rPr lang="en-US">
                          <a:latin typeface="Cambria Math" panose="02040503050406030204" pitchFamily="18" charset="0"/>
                        </a:rPr>
                        <m:t>w</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𝑇𝑎𝑟𝑔𝑒𝑡</m:t>
                                      </m:r>
                                    </m:e>
                                    <m:sup>
                                      <m:r>
                                        <a:rPr lang="en-US" i="1">
                                          <a:latin typeface="Cambria Math" panose="02040503050406030204" pitchFamily="18" charset="0"/>
                                        </a:rPr>
                                        <m:t>𝑖</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𝐴𝑐𝑡𝑢𝑎𝑙</m:t>
                                      </m:r>
                                    </m:e>
                                    <m:sup>
                                      <m:r>
                                        <a:rPr lang="en-US" i="1">
                                          <a:latin typeface="Cambria Math" panose="02040503050406030204" pitchFamily="18" charset="0"/>
                                        </a:rPr>
                                        <m:t>𝑖</m:t>
                                      </m:r>
                                    </m:sup>
                                  </m:sSup>
                                </m:e>
                              </m:d>
                            </m:e>
                            <m:sup>
                              <m:r>
                                <a:rPr lang="en-US">
                                  <a:latin typeface="Cambria Math" panose="02040503050406030204" pitchFamily="18" charset="0"/>
                                </a:rPr>
                                <m:t>2</m:t>
                              </m:r>
                            </m:sup>
                          </m:sSup>
                        </m:e>
                      </m:nary>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18618" y="4059268"/>
                <a:ext cx="3696182" cy="764568"/>
              </a:xfrm>
              <a:prstGeom prst="rect">
                <a:avLst/>
              </a:prstGeom>
              <a:blipFill>
                <a:blip r:embed="rId5"/>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8185076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371404" y="369517"/>
            <a:ext cx="4381009" cy="73259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bg1"/>
                </a:solidFill>
                <a:latin typeface="Arial" pitchFamily="34" charset="0"/>
                <a:ea typeface="+mj-ea"/>
                <a:cs typeface="Arial" pitchFamily="34" charset="0"/>
              </a:defRPr>
            </a:lvl1pPr>
          </a:lstStyle>
          <a:p>
            <a:r>
              <a:rPr lang="en-US" altLang="zh-CN" sz="3000" dirty="0">
                <a:solidFill>
                  <a:srgbClr val="FF0000"/>
                </a:solidFill>
              </a:rPr>
              <a:t>Gradient Descent (GD)</a:t>
            </a:r>
            <a:endParaRPr lang="en-US" sz="3000" dirty="0">
              <a:solidFill>
                <a:srgbClr val="FF0000"/>
              </a:solidFill>
            </a:endParaRPr>
          </a:p>
        </p:txBody>
      </p:sp>
      <p:sp>
        <p:nvSpPr>
          <p:cNvPr id="8" name="Rectangle 7"/>
          <p:cNvSpPr/>
          <p:nvPr/>
        </p:nvSpPr>
        <p:spPr>
          <a:xfrm>
            <a:off x="251411" y="4266831"/>
            <a:ext cx="3724768" cy="415498"/>
          </a:xfrm>
          <a:prstGeom prst="rect">
            <a:avLst/>
          </a:prstGeom>
        </p:spPr>
        <p:txBody>
          <a:bodyPr wrap="square">
            <a:spAutoFit/>
          </a:bodyPr>
          <a:lstStyle/>
          <a:p>
            <a:r>
              <a:rPr lang="en-US" sz="1050" dirty="0"/>
              <a:t>Source: https://www.quora.com/Whats-the-difference-between-gradient-descent-and-stochastic-gradient-descent</a:t>
            </a:r>
          </a:p>
        </p:txBody>
      </p:sp>
      <p:pic>
        <p:nvPicPr>
          <p:cNvPr id="2054" name="Picture 6" descr="Image result for stochastic gradient desc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92" y="1245447"/>
            <a:ext cx="5128115" cy="27770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p:cNvSpPr/>
              <p:nvPr/>
            </p:nvSpPr>
            <p:spPr>
              <a:xfrm>
                <a:off x="5452093" y="2318570"/>
                <a:ext cx="1882951" cy="797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r>
                        <a:rPr lang="en-US" sz="2100">
                          <a:latin typeface="Cambria Math" panose="02040503050406030204" pitchFamily="18" charset="0"/>
                        </a:rPr>
                        <m:t>=−</m:t>
                      </m:r>
                      <m:r>
                        <a:rPr lang="en-US" sz="2100" i="1">
                          <a:latin typeface="Cambria Math" panose="02040503050406030204" pitchFamily="18" charset="0"/>
                        </a:rPr>
                        <m:t>𝜇</m:t>
                      </m:r>
                      <m:f>
                        <m:fPr>
                          <m:ctrlPr>
                            <a:rPr lang="en-US" sz="2100" i="1">
                              <a:latin typeface="Cambria Math" panose="02040503050406030204" pitchFamily="18" charset="0"/>
                            </a:rPr>
                          </m:ctrlPr>
                        </m:fPr>
                        <m:num>
                          <m:r>
                            <a:rPr lang="en-US" sz="2100">
                              <a:latin typeface="Cambria Math" panose="02040503050406030204" pitchFamily="18" charset="0"/>
                            </a:rPr>
                            <m:t>𝜕</m:t>
                          </m:r>
                          <m:r>
                            <a:rPr lang="en-US" sz="2100" i="1">
                              <a:latin typeface="Cambria Math" panose="02040503050406030204" pitchFamily="18" charset="0"/>
                            </a:rPr>
                            <m:t>𝐽</m:t>
                          </m:r>
                        </m:num>
                        <m:den>
                          <m:r>
                            <a:rPr lang="en-US" sz="210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den>
                      </m:f>
                    </m:oMath>
                  </m:oMathPara>
                </a14:m>
                <a:endParaRPr lang="en-US" sz="2100" dirty="0"/>
              </a:p>
            </p:txBody>
          </p:sp>
        </mc:Choice>
        <mc:Fallback xmlns="">
          <p:sp>
            <p:nvSpPr>
              <p:cNvPr id="3" name="Rectangle 2"/>
              <p:cNvSpPr>
                <a:spLocks noRot="1" noChangeAspect="1" noMove="1" noResize="1" noEditPoints="1" noAdjustHandles="1" noChangeArrowheads="1" noChangeShapeType="1" noTextEdit="1"/>
              </p:cNvSpPr>
              <p:nvPr/>
            </p:nvSpPr>
            <p:spPr>
              <a:xfrm>
                <a:off x="5452093" y="2318570"/>
                <a:ext cx="1882951" cy="79797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5511403" y="3836902"/>
                <a:ext cx="3023201" cy="369332"/>
              </a:xfrm>
              <a:prstGeom prst="rect">
                <a:avLst/>
              </a:prstGeom>
            </p:spPr>
            <p:txBody>
              <a:bodyPr wrap="square">
                <a:spAutoFit/>
              </a:bodyPr>
              <a:lstStyle/>
              <a:p>
                <a:r>
                  <a:rPr lang="en-US" dirty="0" smtClean="0"/>
                  <a:t>Where </a:t>
                </a:r>
                <a14:m>
                  <m:oMath xmlns:m="http://schemas.openxmlformats.org/officeDocument/2006/math">
                    <m:r>
                      <a:rPr lang="en-US" i="1">
                        <a:latin typeface="Cambria Math" panose="02040503050406030204" pitchFamily="18" charset="0"/>
                      </a:rPr>
                      <m:t>𝜇</m:t>
                    </m:r>
                  </m:oMath>
                </a14:m>
                <a:r>
                  <a:rPr lang="en-US" dirty="0" smtClean="0"/>
                  <a:t> is the learning rate </a:t>
                </a:r>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5511403" y="3836902"/>
                <a:ext cx="3023201" cy="369332"/>
              </a:xfrm>
              <a:prstGeom prst="rect">
                <a:avLst/>
              </a:prstGeom>
              <a:blipFill>
                <a:blip r:embed="rId5"/>
                <a:stretch>
                  <a:fillRect l="-1613" t="-8197" r="-3024" b="-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511402" y="3171573"/>
                <a:ext cx="1923796" cy="4414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r>
                        <a:rPr lang="en-US" sz="210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r>
                        <a:rPr lang="en-US" sz="2100">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oMath>
                  </m:oMathPara>
                </a14:m>
                <a:endParaRPr lang="en-US" sz="2100" dirty="0"/>
              </a:p>
            </p:txBody>
          </p:sp>
        </mc:Choice>
        <mc:Fallback xmlns="">
          <p:sp>
            <p:nvSpPr>
              <p:cNvPr id="6" name="Rectangle 5"/>
              <p:cNvSpPr>
                <a:spLocks noRot="1" noChangeAspect="1" noMove="1" noResize="1" noEditPoints="1" noAdjustHandles="1" noChangeArrowheads="1" noChangeShapeType="1" noTextEdit="1"/>
              </p:cNvSpPr>
              <p:nvPr/>
            </p:nvSpPr>
            <p:spPr>
              <a:xfrm>
                <a:off x="5511402" y="3171573"/>
                <a:ext cx="1923796" cy="441468"/>
              </a:xfrm>
              <a:prstGeom prst="rect">
                <a:avLst/>
              </a:prstGeom>
              <a:blipFill>
                <a:blip r:embed="rId6"/>
                <a:stretch>
                  <a:fillRect b="-821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403213" y="1575113"/>
                <a:ext cx="3623043"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J</m:t>
                      </m:r>
                      <m:r>
                        <a:rPr lang="en-US">
                          <a:latin typeface="Cambria Math" panose="02040503050406030204" pitchFamily="18" charset="0"/>
                        </a:rPr>
                        <m:t>(</m:t>
                      </m:r>
                      <m:r>
                        <m:rPr>
                          <m:sty m:val="p"/>
                        </m:rPr>
                        <a:rPr lang="en-US">
                          <a:latin typeface="Cambria Math" panose="02040503050406030204" pitchFamily="18" charset="0"/>
                        </a:rPr>
                        <m:t>w</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𝑇𝑎𝑟𝑔𝑒𝑡</m:t>
                                      </m:r>
                                    </m:e>
                                    <m:sup>
                                      <m:r>
                                        <a:rPr lang="en-US" i="1">
                                          <a:latin typeface="Cambria Math" panose="02040503050406030204" pitchFamily="18" charset="0"/>
                                        </a:rPr>
                                        <m:t>𝑖</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𝐴𝑐𝑡𝑢𝑎𝑙</m:t>
                                      </m:r>
                                    </m:e>
                                    <m:sup>
                                      <m:r>
                                        <a:rPr lang="en-US" i="1">
                                          <a:latin typeface="Cambria Math" panose="02040503050406030204" pitchFamily="18" charset="0"/>
                                        </a:rPr>
                                        <m:t>𝑖</m:t>
                                      </m:r>
                                    </m:sup>
                                  </m:sSup>
                                </m:e>
                              </m:d>
                            </m:e>
                            <m:sup>
                              <m:r>
                                <a:rPr lang="en-US">
                                  <a:latin typeface="Cambria Math" panose="02040503050406030204" pitchFamily="18" charset="0"/>
                                </a:rPr>
                                <m:t>2</m:t>
                              </m:r>
                            </m:sup>
                          </m:sSup>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5403213" y="1575113"/>
                <a:ext cx="3623043" cy="764568"/>
              </a:xfrm>
              <a:prstGeom prst="rect">
                <a:avLst/>
              </a:prstGeom>
              <a:blipFill>
                <a:blip r:embed="rId7"/>
                <a:stretch>
                  <a:fillRect/>
                </a:stretch>
              </a:blipFill>
            </p:spPr>
            <p:txBody>
              <a:bodyPr/>
              <a:lstStyle/>
              <a:p>
                <a:r>
                  <a:rPr lang="en-SG">
                    <a:noFill/>
                  </a:rPr>
                  <a:t> </a:t>
                </a:r>
              </a:p>
            </p:txBody>
          </p:sp>
        </mc:Fallback>
      </mc:AlternateContent>
      <p:sp>
        <p:nvSpPr>
          <p:cNvPr id="9" name="Rectangle 8"/>
          <p:cNvSpPr/>
          <p:nvPr/>
        </p:nvSpPr>
        <p:spPr>
          <a:xfrm>
            <a:off x="354022" y="4745148"/>
            <a:ext cx="8415771" cy="892552"/>
          </a:xfrm>
          <a:prstGeom prst="rect">
            <a:avLst/>
          </a:prstGeom>
        </p:spPr>
        <p:txBody>
          <a:bodyPr wrap="square">
            <a:spAutoFit/>
          </a:bodyPr>
          <a:lstStyle/>
          <a:p>
            <a:pPr marL="285750" indent="-285750" algn="just">
              <a:buFont typeface="Arial" panose="020B0604020202020204" pitchFamily="34" charset="0"/>
              <a:buChar char="•"/>
            </a:pPr>
            <a:r>
              <a:rPr lang="en-SG" sz="2600" dirty="0" smtClean="0">
                <a:latin typeface="+mj-lt"/>
              </a:rPr>
              <a:t>Gradient Descent is a effective yet simple optimization method commonly adapted in machine learning.</a:t>
            </a:r>
            <a:endParaRPr lang="en-SG" sz="2600" dirty="0">
              <a:latin typeface="+mj-lt"/>
            </a:endParaRPr>
          </a:p>
        </p:txBody>
      </p:sp>
    </p:spTree>
    <p:extLst>
      <p:ext uri="{BB962C8B-B14F-4D97-AF65-F5344CB8AC3E}">
        <p14:creationId xmlns:p14="http://schemas.microsoft.com/office/powerpoint/2010/main" val="3163637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21473"/>
          </a:xfrm>
        </p:spPr>
        <p:txBody>
          <a:bodyPr/>
          <a:lstStyle/>
          <a:p>
            <a:endParaRPr lang="en-SG" dirty="0"/>
          </a:p>
        </p:txBody>
      </p:sp>
      <p:pic>
        <p:nvPicPr>
          <p:cNvPr id="6" name="Picture 5"/>
          <p:cNvPicPr>
            <a:picLocks noChangeAspect="1"/>
          </p:cNvPicPr>
          <p:nvPr/>
        </p:nvPicPr>
        <p:blipFill>
          <a:blip r:embed="rId2"/>
          <a:stretch>
            <a:fillRect/>
          </a:stretch>
        </p:blipFill>
        <p:spPr>
          <a:xfrm>
            <a:off x="559754" y="666254"/>
            <a:ext cx="8028145" cy="4976263"/>
          </a:xfrm>
          <a:prstGeom prst="rect">
            <a:avLst/>
          </a:prstGeom>
        </p:spPr>
      </p:pic>
    </p:spTree>
    <p:extLst>
      <p:ext uri="{BB962C8B-B14F-4D97-AF65-F5344CB8AC3E}">
        <p14:creationId xmlns:p14="http://schemas.microsoft.com/office/powerpoint/2010/main" val="9079245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21473"/>
          </a:xfrm>
        </p:spPr>
        <p:txBody>
          <a:bodyPr/>
          <a:lstStyle/>
          <a:p>
            <a:endParaRPr lang="en-SG" dirty="0"/>
          </a:p>
        </p:txBody>
      </p:sp>
      <p:pic>
        <p:nvPicPr>
          <p:cNvPr id="3" name="Picture 2"/>
          <p:cNvPicPr>
            <a:picLocks noChangeAspect="1"/>
          </p:cNvPicPr>
          <p:nvPr/>
        </p:nvPicPr>
        <p:blipFill>
          <a:blip r:embed="rId2"/>
          <a:stretch>
            <a:fillRect/>
          </a:stretch>
        </p:blipFill>
        <p:spPr>
          <a:xfrm>
            <a:off x="165875" y="410736"/>
            <a:ext cx="8387111" cy="5574150"/>
          </a:xfrm>
          <a:prstGeom prst="rect">
            <a:avLst/>
          </a:prstGeom>
        </p:spPr>
      </p:pic>
    </p:spTree>
    <p:extLst>
      <p:ext uri="{BB962C8B-B14F-4D97-AF65-F5344CB8AC3E}">
        <p14:creationId xmlns:p14="http://schemas.microsoft.com/office/powerpoint/2010/main" val="2140249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21473"/>
          </a:xfrm>
        </p:spPr>
        <p:txBody>
          <a:bodyPr/>
          <a:lstStyle/>
          <a:p>
            <a:endParaRPr lang="en-SG" dirty="0"/>
          </a:p>
        </p:txBody>
      </p:sp>
      <p:pic>
        <p:nvPicPr>
          <p:cNvPr id="2" name="Picture 1"/>
          <p:cNvPicPr>
            <a:picLocks noChangeAspect="1"/>
          </p:cNvPicPr>
          <p:nvPr/>
        </p:nvPicPr>
        <p:blipFill>
          <a:blip r:embed="rId2"/>
          <a:stretch>
            <a:fillRect/>
          </a:stretch>
        </p:blipFill>
        <p:spPr>
          <a:xfrm>
            <a:off x="307240" y="458669"/>
            <a:ext cx="4710809" cy="2905081"/>
          </a:xfrm>
          <a:prstGeom prst="rect">
            <a:avLst/>
          </a:prstGeom>
        </p:spPr>
      </p:pic>
      <p:sp>
        <p:nvSpPr>
          <p:cNvPr id="5" name="Rectangle 4"/>
          <p:cNvSpPr/>
          <p:nvPr/>
        </p:nvSpPr>
        <p:spPr>
          <a:xfrm>
            <a:off x="5020222" y="1000269"/>
            <a:ext cx="2633148" cy="1569660"/>
          </a:xfrm>
          <a:prstGeom prst="rect">
            <a:avLst/>
          </a:prstGeom>
        </p:spPr>
        <p:txBody>
          <a:bodyPr wrap="square">
            <a:spAutoFit/>
          </a:bodyPr>
          <a:lstStyle/>
          <a:p>
            <a:r>
              <a:rPr lang="en-US" sz="2400" dirty="0" smtClean="0"/>
              <a:t>No linear classifier can  cover all instances.</a:t>
            </a:r>
            <a:endParaRPr lang="en-US" sz="2400" dirty="0"/>
          </a:p>
        </p:txBody>
      </p:sp>
      <p:pic>
        <p:nvPicPr>
          <p:cNvPr id="6" name="Picture 5"/>
          <p:cNvPicPr>
            <a:picLocks noChangeAspect="1"/>
          </p:cNvPicPr>
          <p:nvPr/>
        </p:nvPicPr>
        <p:blipFill>
          <a:blip r:embed="rId3"/>
          <a:stretch>
            <a:fillRect/>
          </a:stretch>
        </p:blipFill>
        <p:spPr>
          <a:xfrm>
            <a:off x="3630261" y="3000943"/>
            <a:ext cx="3874815" cy="3109569"/>
          </a:xfrm>
          <a:prstGeom prst="rect">
            <a:avLst/>
          </a:prstGeom>
        </p:spPr>
      </p:pic>
      <p:sp>
        <p:nvSpPr>
          <p:cNvPr id="7" name="Rectangle 6"/>
          <p:cNvSpPr/>
          <p:nvPr/>
        </p:nvSpPr>
        <p:spPr>
          <a:xfrm>
            <a:off x="1695027" y="3955564"/>
            <a:ext cx="1935234" cy="1200329"/>
          </a:xfrm>
          <a:prstGeom prst="rect">
            <a:avLst/>
          </a:prstGeom>
        </p:spPr>
        <p:txBody>
          <a:bodyPr wrap="square">
            <a:spAutoFit/>
          </a:bodyPr>
          <a:lstStyle/>
          <a:p>
            <a:r>
              <a:rPr lang="en-US" sz="2400" dirty="0" smtClean="0"/>
              <a:t>Non-Linear classifier is required</a:t>
            </a:r>
            <a:endParaRPr lang="en-US" sz="2400" dirty="0"/>
          </a:p>
        </p:txBody>
      </p:sp>
    </p:spTree>
    <p:extLst>
      <p:ext uri="{BB962C8B-B14F-4D97-AF65-F5344CB8AC3E}">
        <p14:creationId xmlns:p14="http://schemas.microsoft.com/office/powerpoint/2010/main" val="453979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9" name="Content Placeholder 1"/>
          <p:cNvSpPr>
            <a:spLocks noGrp="1"/>
          </p:cNvSpPr>
          <p:nvPr>
            <p:ph idx="1"/>
          </p:nvPr>
        </p:nvSpPr>
        <p:spPr>
          <a:xfrm>
            <a:off x="0" y="10512"/>
            <a:ext cx="9144000" cy="901978"/>
          </a:xfrm>
        </p:spPr>
        <p:txBody>
          <a:bodyPr>
            <a:noAutofit/>
          </a:bodyPr>
          <a:lstStyle/>
          <a:p>
            <a:pPr marL="0" indent="0">
              <a:buNone/>
            </a:pPr>
            <a:r>
              <a:rPr lang="en-SG" sz="4000" b="1" dirty="0" smtClean="0">
                <a:solidFill>
                  <a:schemeClr val="tx2"/>
                </a:solidFill>
              </a:rPr>
              <a:t>Linear Regression</a:t>
            </a:r>
            <a:endParaRPr lang="en-US" sz="4000" b="1" dirty="0">
              <a:solidFill>
                <a:schemeClr val="tx2"/>
              </a:solidFill>
              <a:latin typeface="Arial" pitchFamily="34" charset="0"/>
              <a:cs typeface="Arial" pitchFamily="34" charset="0"/>
            </a:endParaRPr>
          </a:p>
        </p:txBody>
      </p:sp>
      <p:sp>
        <p:nvSpPr>
          <p:cNvPr id="10" name="Rectangle 9"/>
          <p:cNvSpPr/>
          <p:nvPr/>
        </p:nvSpPr>
        <p:spPr>
          <a:xfrm>
            <a:off x="903889" y="5173955"/>
            <a:ext cx="7257520" cy="492443"/>
          </a:xfrm>
          <a:prstGeom prst="rect">
            <a:avLst/>
          </a:prstGeom>
        </p:spPr>
        <p:txBody>
          <a:bodyPr wrap="square">
            <a:spAutoFit/>
          </a:bodyPr>
          <a:lstStyle/>
          <a:p>
            <a:pPr algn="ctr"/>
            <a:r>
              <a:rPr lang="en-SG" sz="2600" dirty="0">
                <a:latin typeface="+mj-lt"/>
              </a:rPr>
              <a:t>https://www.youtube.com/watch?v=CtKeHnfK5uA</a:t>
            </a:r>
          </a:p>
        </p:txBody>
      </p:sp>
      <p:pic>
        <p:nvPicPr>
          <p:cNvPr id="2" name="Picture 1"/>
          <p:cNvPicPr>
            <a:picLocks noChangeAspect="1"/>
          </p:cNvPicPr>
          <p:nvPr/>
        </p:nvPicPr>
        <p:blipFill>
          <a:blip r:embed="rId4"/>
          <a:stretch>
            <a:fillRect/>
          </a:stretch>
        </p:blipFill>
        <p:spPr>
          <a:xfrm>
            <a:off x="903889" y="1096947"/>
            <a:ext cx="7101119" cy="4028589"/>
          </a:xfrm>
          <a:prstGeom prst="rect">
            <a:avLst/>
          </a:prstGeom>
        </p:spPr>
      </p:pic>
    </p:spTree>
    <p:extLst>
      <p:ext uri="{BB962C8B-B14F-4D97-AF65-F5344CB8AC3E}">
        <p14:creationId xmlns:p14="http://schemas.microsoft.com/office/powerpoint/2010/main" val="635791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21473"/>
          </a:xfrm>
        </p:spPr>
        <p:txBody>
          <a:bodyPr/>
          <a:lstStyle/>
          <a:p>
            <a:endParaRPr lang="en-SG" dirty="0"/>
          </a:p>
        </p:txBody>
      </p:sp>
      <p:sp>
        <p:nvSpPr>
          <p:cNvPr id="7" name="Rectangle 6"/>
          <p:cNvSpPr/>
          <p:nvPr/>
        </p:nvSpPr>
        <p:spPr>
          <a:xfrm>
            <a:off x="602207" y="4145233"/>
            <a:ext cx="8251861" cy="1938992"/>
          </a:xfrm>
          <a:prstGeom prst="rect">
            <a:avLst/>
          </a:prstGeom>
        </p:spPr>
        <p:txBody>
          <a:bodyPr wrap="square">
            <a:spAutoFit/>
          </a:bodyPr>
          <a:lstStyle/>
          <a:p>
            <a:pPr marL="342900" indent="-342900">
              <a:buFont typeface="Arial" panose="020B0604020202020204" pitchFamily="34" charset="0"/>
              <a:buChar char="•"/>
            </a:pPr>
            <a:r>
              <a:rPr lang="en-US" sz="2400" dirty="0" smtClean="0"/>
              <a:t>A flow-chart like tree structure</a:t>
            </a:r>
          </a:p>
          <a:p>
            <a:pPr marL="342900" indent="-342900">
              <a:buFont typeface="Arial" panose="020B0604020202020204" pitchFamily="34" charset="0"/>
              <a:buChar char="•"/>
            </a:pPr>
            <a:r>
              <a:rPr lang="en-US" sz="2400" dirty="0" smtClean="0"/>
              <a:t>Internal node denotes a test on an attribute</a:t>
            </a:r>
          </a:p>
          <a:p>
            <a:pPr marL="342900" indent="-342900">
              <a:buFont typeface="Arial" panose="020B0604020202020204" pitchFamily="34" charset="0"/>
              <a:buChar char="•"/>
            </a:pPr>
            <a:r>
              <a:rPr lang="en-US" sz="2400" dirty="0" smtClean="0"/>
              <a:t>Branch represents an outcome of the test</a:t>
            </a:r>
          </a:p>
          <a:p>
            <a:pPr marL="342900" indent="-342900">
              <a:buFont typeface="Arial" panose="020B0604020202020204" pitchFamily="34" charset="0"/>
              <a:buChar char="•"/>
            </a:pPr>
            <a:r>
              <a:rPr lang="en-US" sz="2400" dirty="0" smtClean="0"/>
              <a:t>Leaf nodes represents an outcome of the test</a:t>
            </a:r>
          </a:p>
          <a:p>
            <a:pPr marL="342900" indent="-342900">
              <a:buFont typeface="Arial" panose="020B0604020202020204" pitchFamily="34" charset="0"/>
              <a:buChar char="•"/>
            </a:pPr>
            <a:r>
              <a:rPr lang="en-US" sz="2400" dirty="0" smtClean="0"/>
              <a:t>Leaf nodes represent class labels or class distribution</a:t>
            </a:r>
            <a:endParaRPr lang="en-US" sz="2400" dirty="0"/>
          </a:p>
        </p:txBody>
      </p:sp>
      <p:pic>
        <p:nvPicPr>
          <p:cNvPr id="3" name="Picture 2"/>
          <p:cNvPicPr>
            <a:picLocks noChangeAspect="1"/>
          </p:cNvPicPr>
          <p:nvPr/>
        </p:nvPicPr>
        <p:blipFill>
          <a:blip r:embed="rId2"/>
          <a:stretch>
            <a:fillRect/>
          </a:stretch>
        </p:blipFill>
        <p:spPr>
          <a:xfrm>
            <a:off x="994665" y="442333"/>
            <a:ext cx="7190330" cy="3702900"/>
          </a:xfrm>
          <a:prstGeom prst="rect">
            <a:avLst/>
          </a:prstGeom>
        </p:spPr>
      </p:pic>
    </p:spTree>
    <p:extLst>
      <p:ext uri="{BB962C8B-B14F-4D97-AF65-F5344CB8AC3E}">
        <p14:creationId xmlns:p14="http://schemas.microsoft.com/office/powerpoint/2010/main" val="2989151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lang="en-US" altLang="en-US" sz="1200" dirty="0" smtClean="0">
                <a:solidFill>
                  <a:srgbClr val="A0A0A0"/>
                </a:solidFill>
              </a:rPr>
              <a:t>9</a:t>
            </a:r>
          </a:p>
        </p:txBody>
      </p:sp>
      <p:sp>
        <p:nvSpPr>
          <p:cNvPr id="10" name="TextBox 9"/>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sp>
        <p:nvSpPr>
          <p:cNvPr id="9" name="Title 2"/>
          <p:cNvSpPr txBox="1">
            <a:spLocks/>
          </p:cNvSpPr>
          <p:nvPr/>
        </p:nvSpPr>
        <p:spPr>
          <a:xfrm>
            <a:off x="154866" y="7050"/>
            <a:ext cx="8863012"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algn="ctr" fontAlgn="auto">
              <a:spcAft>
                <a:spcPts val="0"/>
              </a:spcAft>
            </a:pPr>
            <a:r>
              <a:rPr lang="en-US" sz="4000" b="1" dirty="0" smtClean="0">
                <a:solidFill>
                  <a:srgbClr val="FF0000"/>
                </a:solidFill>
                <a:latin typeface="+mj-lt"/>
              </a:rPr>
              <a:t>Data Split</a:t>
            </a:r>
            <a:endParaRPr lang="en-US" sz="4000" b="1" dirty="0">
              <a:solidFill>
                <a:srgbClr val="FF0000"/>
              </a:solidFill>
              <a:latin typeface="+mj-lt"/>
            </a:endParaRPr>
          </a:p>
        </p:txBody>
      </p:sp>
      <p:pic>
        <p:nvPicPr>
          <p:cNvPr id="11" name="Picture 10"/>
          <p:cNvPicPr>
            <a:picLocks noChangeAspect="1"/>
          </p:cNvPicPr>
          <p:nvPr/>
        </p:nvPicPr>
        <p:blipFill>
          <a:blip r:embed="rId3"/>
          <a:stretch>
            <a:fillRect/>
          </a:stretch>
        </p:blipFill>
        <p:spPr>
          <a:xfrm>
            <a:off x="187181" y="1563734"/>
            <a:ext cx="8830697" cy="4080322"/>
          </a:xfrm>
          <a:prstGeom prst="rect">
            <a:avLst/>
          </a:prstGeom>
        </p:spPr>
      </p:pic>
    </p:spTree>
    <p:extLst>
      <p:ext uri="{BB962C8B-B14F-4D97-AF65-F5344CB8AC3E}">
        <p14:creationId xmlns:p14="http://schemas.microsoft.com/office/powerpoint/2010/main" val="34650551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10" name="TextBox 9"/>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sp>
        <p:nvSpPr>
          <p:cNvPr id="9" name="Title 2"/>
          <p:cNvSpPr txBox="1">
            <a:spLocks/>
          </p:cNvSpPr>
          <p:nvPr/>
        </p:nvSpPr>
        <p:spPr>
          <a:xfrm>
            <a:off x="154866" y="7050"/>
            <a:ext cx="8863012"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FF0000"/>
                </a:solidFill>
                <a:effectLst/>
                <a:uLnTx/>
                <a:uFillTx/>
                <a:latin typeface="Calibri"/>
                <a:ea typeface="+mj-ea"/>
                <a:cs typeface="Arial" pitchFamily="34" charset="0"/>
              </a:rPr>
              <a:t>Under fitting and Overfitting</a:t>
            </a:r>
            <a:endParaRPr kumimoji="0" lang="en-US" sz="4000" b="1" i="0" u="none" strike="noStrike" kern="1200" cap="none" spc="0" normalizeH="0" baseline="0" noProof="0" dirty="0">
              <a:ln>
                <a:noFill/>
              </a:ln>
              <a:solidFill>
                <a:srgbClr val="FF0000"/>
              </a:solidFill>
              <a:effectLst/>
              <a:uLnTx/>
              <a:uFillTx/>
              <a:latin typeface="Calibri"/>
              <a:ea typeface="+mj-ea"/>
              <a:cs typeface="Arial"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57" y="1011686"/>
            <a:ext cx="7378179" cy="5054053"/>
          </a:xfrm>
          <a:prstGeom prst="rect">
            <a:avLst/>
          </a:prstGeom>
        </p:spPr>
      </p:pic>
    </p:spTree>
    <p:extLst>
      <p:ext uri="{BB962C8B-B14F-4D97-AF65-F5344CB8AC3E}">
        <p14:creationId xmlns:p14="http://schemas.microsoft.com/office/powerpoint/2010/main" val="15131183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10" name="TextBox 9"/>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sp>
        <p:nvSpPr>
          <p:cNvPr id="9" name="Title 2"/>
          <p:cNvSpPr txBox="1">
            <a:spLocks/>
          </p:cNvSpPr>
          <p:nvPr/>
        </p:nvSpPr>
        <p:spPr>
          <a:xfrm>
            <a:off x="154866" y="7050"/>
            <a:ext cx="8863012"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rgbClr val="FF0000"/>
                </a:solidFill>
                <a:effectLst/>
                <a:uLnTx/>
                <a:uFillTx/>
                <a:latin typeface="Calibri"/>
                <a:ea typeface="+mj-ea"/>
                <a:cs typeface="Arial" pitchFamily="34" charset="0"/>
              </a:rPr>
              <a:t>Type I</a:t>
            </a:r>
            <a:r>
              <a:rPr kumimoji="0" lang="en-US" sz="4000" b="1" i="0" u="none" strike="noStrike" kern="1200" cap="none" spc="0" normalizeH="0" noProof="0" dirty="0" smtClean="0">
                <a:ln>
                  <a:noFill/>
                </a:ln>
                <a:solidFill>
                  <a:srgbClr val="FF0000"/>
                </a:solidFill>
                <a:effectLst/>
                <a:uLnTx/>
                <a:uFillTx/>
                <a:latin typeface="Calibri"/>
                <a:ea typeface="+mj-ea"/>
                <a:cs typeface="Arial" pitchFamily="34" charset="0"/>
              </a:rPr>
              <a:t> &amp; II Errors</a:t>
            </a:r>
            <a:r>
              <a:rPr kumimoji="0" lang="en-US" sz="4000" b="1" i="0" u="none" strike="noStrike" kern="1200" cap="none" spc="0" normalizeH="0" baseline="0" noProof="0" dirty="0" smtClean="0">
                <a:ln>
                  <a:noFill/>
                </a:ln>
                <a:solidFill>
                  <a:srgbClr val="FF0000"/>
                </a:solidFill>
                <a:effectLst/>
                <a:uLnTx/>
                <a:uFillTx/>
                <a:latin typeface="Calibri"/>
                <a:ea typeface="+mj-ea"/>
                <a:cs typeface="Arial" pitchFamily="34" charset="0"/>
              </a:rPr>
              <a:t> </a:t>
            </a:r>
            <a:endParaRPr kumimoji="0" lang="en-US" sz="4000" b="1" i="0" u="none" strike="noStrike" kern="1200" cap="none" spc="0" normalizeH="0" baseline="0" noProof="0" dirty="0">
              <a:ln>
                <a:noFill/>
              </a:ln>
              <a:solidFill>
                <a:srgbClr val="FF0000"/>
              </a:solidFill>
              <a:effectLst/>
              <a:uLnTx/>
              <a:uFillTx/>
              <a:latin typeface="Calibri"/>
              <a:ea typeface="+mj-ea"/>
              <a:cs typeface="Arial" pitchFamily="34" charset="0"/>
            </a:endParaRPr>
          </a:p>
        </p:txBody>
      </p:sp>
      <p:pic>
        <p:nvPicPr>
          <p:cNvPr id="1030" name="Picture 6" descr="Image result for Type I and type II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48" y="1868567"/>
            <a:ext cx="7557648" cy="331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752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0469" y="255778"/>
            <a:ext cx="8038702" cy="3847207"/>
          </a:xfrm>
          <a:prstGeom prst="rect">
            <a:avLst/>
          </a:prstGeom>
        </p:spPr>
        <p:txBody>
          <a:bodyPr wrap="square">
            <a:spAutoFit/>
          </a:bodyPr>
          <a:lstStyle/>
          <a:p>
            <a:r>
              <a:rPr lang="en-SG" sz="4400" dirty="0">
                <a:latin typeface="Calibri" panose="020F0502020204030204" pitchFamily="34" charset="0"/>
              </a:rPr>
              <a:t>Machine Learning</a:t>
            </a:r>
          </a:p>
          <a:p>
            <a:endParaRPr lang="en-SG" sz="1000" dirty="0">
              <a:latin typeface="Times New Roman" panose="02020603050405020304" pitchFamily="18" charset="0"/>
            </a:endParaRPr>
          </a:p>
          <a:p>
            <a:pPr marR="54920"/>
            <a:r>
              <a:rPr lang="en-SG" sz="3000" b="1" dirty="0">
                <a:latin typeface="Calibri" panose="020F0502020204030204" pitchFamily="34" charset="0"/>
              </a:rPr>
              <a:t>Herbert Alexander Simon</a:t>
            </a:r>
            <a:r>
              <a:rPr lang="en-SG" sz="3000" dirty="0">
                <a:latin typeface="Calibri" panose="020F0502020204030204" pitchFamily="34" charset="0"/>
              </a:rPr>
              <a:t>: </a:t>
            </a:r>
            <a:endParaRPr lang="en-SG" sz="3000" dirty="0" smtClean="0">
              <a:latin typeface="Calibri" panose="020F0502020204030204" pitchFamily="34" charset="0"/>
            </a:endParaRPr>
          </a:p>
          <a:p>
            <a:pPr marL="457200" marR="54920" indent="-457200">
              <a:buFont typeface="Arial" panose="020B0604020202020204" pitchFamily="34" charset="0"/>
              <a:buChar char="•"/>
            </a:pPr>
            <a:r>
              <a:rPr lang="en-SG" sz="3000" dirty="0" smtClean="0">
                <a:latin typeface="Calibri" panose="020F0502020204030204" pitchFamily="34" charset="0"/>
              </a:rPr>
              <a:t>“</a:t>
            </a:r>
            <a:r>
              <a:rPr lang="en-SG" sz="3000" dirty="0">
                <a:latin typeface="Calibri" panose="020F0502020204030204" pitchFamily="34" charset="0"/>
              </a:rPr>
              <a:t>Learning is any process by which a system improves performance from experience</a:t>
            </a:r>
            <a:r>
              <a:rPr lang="en-SG" sz="3000" dirty="0" smtClean="0">
                <a:latin typeface="Calibri" panose="020F0502020204030204" pitchFamily="34" charset="0"/>
              </a:rPr>
              <a:t>.”</a:t>
            </a:r>
          </a:p>
          <a:p>
            <a:pPr marL="457200" marR="54920" indent="-457200">
              <a:buFont typeface="Arial" panose="020B0604020202020204" pitchFamily="34" charset="0"/>
              <a:buChar char="•"/>
            </a:pPr>
            <a:r>
              <a:rPr lang="en-SG" sz="3000" dirty="0" smtClean="0">
                <a:latin typeface="Calibri" panose="020F0502020204030204" pitchFamily="34" charset="0"/>
              </a:rPr>
              <a:t>“</a:t>
            </a:r>
            <a:r>
              <a:rPr lang="en-SG" sz="3000" dirty="0">
                <a:latin typeface="Calibri" panose="020F0502020204030204" pitchFamily="34" charset="0"/>
              </a:rPr>
              <a:t>Machine Learning is concerned with computer programs that automatically improve their performance </a:t>
            </a:r>
            <a:r>
              <a:rPr lang="en-SG" sz="3000" dirty="0" smtClean="0">
                <a:latin typeface="Calibri" panose="020F0502020204030204" pitchFamily="34" charset="0"/>
              </a:rPr>
              <a:t>through experience.”</a:t>
            </a:r>
            <a:endParaRPr lang="en-SG" sz="3000" dirty="0">
              <a:latin typeface="Calibri" panose="020F0502020204030204" pitchFamily="34" charset="0"/>
            </a:endParaRPr>
          </a:p>
          <a:p>
            <a:endParaRPr lang="en-SG" sz="1000" dirty="0">
              <a:latin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6446737" y="3511285"/>
            <a:ext cx="1972434" cy="2488070"/>
          </a:xfrm>
          <a:prstGeom prst="rect">
            <a:avLst/>
          </a:prstGeom>
        </p:spPr>
      </p:pic>
    </p:spTree>
    <p:extLst>
      <p:ext uri="{BB962C8B-B14F-4D97-AF65-F5344CB8AC3E}">
        <p14:creationId xmlns:p14="http://schemas.microsoft.com/office/powerpoint/2010/main" val="34269789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10" name="TextBox 9"/>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sp>
        <p:nvSpPr>
          <p:cNvPr id="9" name="Title 2"/>
          <p:cNvSpPr txBox="1">
            <a:spLocks/>
          </p:cNvSpPr>
          <p:nvPr/>
        </p:nvSpPr>
        <p:spPr>
          <a:xfrm>
            <a:off x="154866" y="7050"/>
            <a:ext cx="8863012"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lvl="0" algn="ctr" fontAlgn="auto">
              <a:spcAft>
                <a:spcPts val="0"/>
              </a:spcAft>
              <a:defRPr/>
            </a:pPr>
            <a:r>
              <a:rPr lang="en-SG" sz="4000" b="1" dirty="0" err="1">
                <a:solidFill>
                  <a:srgbClr val="FF0000"/>
                </a:solidFill>
                <a:latin typeface="Calibri"/>
              </a:rPr>
              <a:t>scikit</a:t>
            </a:r>
            <a:r>
              <a:rPr lang="en-SG" sz="4000" b="1" dirty="0">
                <a:solidFill>
                  <a:srgbClr val="FF0000"/>
                </a:solidFill>
                <a:latin typeface="Calibri"/>
              </a:rPr>
              <a:t>-learn</a:t>
            </a:r>
          </a:p>
          <a:p>
            <a:pPr lvl="0" algn="ctr" fontAlgn="auto">
              <a:spcAft>
                <a:spcPts val="0"/>
              </a:spcAft>
              <a:defRPr/>
            </a:pPr>
            <a:r>
              <a:rPr lang="en-SG" sz="4000" b="1" dirty="0">
                <a:solidFill>
                  <a:srgbClr val="FF0000"/>
                </a:solidFill>
                <a:latin typeface="Calibri"/>
              </a:rPr>
              <a:t>Machine Learning in Python</a:t>
            </a:r>
            <a:endParaRPr kumimoji="0" lang="en-US" sz="4000" b="1" i="0" u="none" strike="noStrike" kern="1200" cap="none" spc="0" normalizeH="0" baseline="0" noProof="0" dirty="0">
              <a:ln>
                <a:noFill/>
              </a:ln>
              <a:solidFill>
                <a:srgbClr val="FF0000"/>
              </a:solidFill>
              <a:effectLst/>
              <a:uLnTx/>
              <a:uFillTx/>
              <a:latin typeface="Calibri"/>
              <a:ea typeface="+mj-ea"/>
              <a:cs typeface="Arial" pitchFamily="34" charset="0"/>
            </a:endParaRPr>
          </a:p>
        </p:txBody>
      </p:sp>
      <p:pic>
        <p:nvPicPr>
          <p:cNvPr id="2" name="Picture 1"/>
          <p:cNvPicPr>
            <a:picLocks noChangeAspect="1"/>
          </p:cNvPicPr>
          <p:nvPr/>
        </p:nvPicPr>
        <p:blipFill>
          <a:blip r:embed="rId3"/>
          <a:stretch>
            <a:fillRect/>
          </a:stretch>
        </p:blipFill>
        <p:spPr>
          <a:xfrm>
            <a:off x="503680" y="1532563"/>
            <a:ext cx="8142989" cy="2921772"/>
          </a:xfrm>
          <a:prstGeom prst="rect">
            <a:avLst/>
          </a:prstGeom>
        </p:spPr>
      </p:pic>
      <p:sp>
        <p:nvSpPr>
          <p:cNvPr id="3" name="Rectangle 2"/>
          <p:cNvSpPr/>
          <p:nvPr/>
        </p:nvSpPr>
        <p:spPr>
          <a:xfrm>
            <a:off x="1180839" y="4935998"/>
            <a:ext cx="6145512" cy="400110"/>
          </a:xfrm>
          <a:prstGeom prst="rect">
            <a:avLst/>
          </a:prstGeom>
        </p:spPr>
        <p:txBody>
          <a:bodyPr wrap="square">
            <a:spAutoFit/>
          </a:bodyPr>
          <a:lstStyle/>
          <a:p>
            <a:r>
              <a:rPr lang="en-SG" sz="2000" dirty="0">
                <a:hlinkClick r:id="rId4"/>
              </a:rPr>
              <a:t>https://</a:t>
            </a:r>
            <a:r>
              <a:rPr lang="en-SG" sz="2000" dirty="0" smtClean="0">
                <a:hlinkClick r:id="rId4"/>
              </a:rPr>
              <a:t>scikit-learn.org/stable/index.html</a:t>
            </a:r>
            <a:endParaRPr lang="en-US" dirty="0"/>
          </a:p>
        </p:txBody>
      </p:sp>
    </p:spTree>
    <p:extLst>
      <p:ext uri="{BB962C8B-B14F-4D97-AF65-F5344CB8AC3E}">
        <p14:creationId xmlns:p14="http://schemas.microsoft.com/office/powerpoint/2010/main" val="13148355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10" name="TextBox 9"/>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sp>
        <p:nvSpPr>
          <p:cNvPr id="9" name="Title 2"/>
          <p:cNvSpPr txBox="1">
            <a:spLocks/>
          </p:cNvSpPr>
          <p:nvPr/>
        </p:nvSpPr>
        <p:spPr>
          <a:xfrm>
            <a:off x="154866" y="7050"/>
            <a:ext cx="8863012"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lvl="0" algn="ctr" fontAlgn="auto">
              <a:spcAft>
                <a:spcPts val="0"/>
              </a:spcAft>
              <a:defRPr/>
            </a:pPr>
            <a:r>
              <a:rPr lang="en-SG" sz="4000" b="1" dirty="0" err="1" smtClean="0">
                <a:solidFill>
                  <a:srgbClr val="FF0000"/>
                </a:solidFill>
                <a:latin typeface="Calibri"/>
              </a:rPr>
              <a:t>scikit</a:t>
            </a:r>
            <a:r>
              <a:rPr lang="en-SG" sz="4000" b="1" dirty="0" smtClean="0">
                <a:solidFill>
                  <a:srgbClr val="FF0000"/>
                </a:solidFill>
                <a:latin typeface="Calibri"/>
              </a:rPr>
              <a:t>-learn commonly used steps</a:t>
            </a:r>
            <a:endParaRPr lang="en-SG" sz="4000" b="1" dirty="0">
              <a:solidFill>
                <a:srgbClr val="FF0000"/>
              </a:solidFill>
              <a:latin typeface="Calibri"/>
            </a:endParaRPr>
          </a:p>
        </p:txBody>
      </p:sp>
      <p:sp>
        <p:nvSpPr>
          <p:cNvPr id="4" name="Rectangle 3"/>
          <p:cNvSpPr/>
          <p:nvPr/>
        </p:nvSpPr>
        <p:spPr>
          <a:xfrm>
            <a:off x="490654" y="1643441"/>
            <a:ext cx="8387808" cy="3785652"/>
          </a:xfrm>
          <a:prstGeom prst="rect">
            <a:avLst/>
          </a:prstGeom>
        </p:spPr>
        <p:txBody>
          <a:bodyPr wrap="square">
            <a:spAutoFit/>
          </a:bodyPr>
          <a:lstStyle/>
          <a:p>
            <a:r>
              <a:rPr lang="en-SG" sz="2000" dirty="0" err="1">
                <a:solidFill>
                  <a:srgbClr val="000000"/>
                </a:solidFill>
                <a:latin typeface="Helvetica Neue"/>
              </a:rPr>
              <a:t>Commonmly</a:t>
            </a:r>
            <a:r>
              <a:rPr lang="en-SG" sz="2000" dirty="0">
                <a:solidFill>
                  <a:srgbClr val="000000"/>
                </a:solidFill>
                <a:latin typeface="Helvetica Neue"/>
              </a:rPr>
              <a:t> steps in using the </a:t>
            </a:r>
            <a:r>
              <a:rPr lang="en-SG" sz="2000" dirty="0" err="1">
                <a:solidFill>
                  <a:srgbClr val="000000"/>
                </a:solidFill>
                <a:latin typeface="Helvetica Neue"/>
              </a:rPr>
              <a:t>Scikit</a:t>
            </a:r>
            <a:r>
              <a:rPr lang="en-SG" sz="2000" dirty="0">
                <a:solidFill>
                  <a:srgbClr val="000000"/>
                </a:solidFill>
                <a:latin typeface="Helvetica Neue"/>
              </a:rPr>
              <a:t>-Learn estimator API:</a:t>
            </a:r>
          </a:p>
          <a:p>
            <a:pPr marL="285750" indent="-285750">
              <a:buFont typeface="Arial" panose="020B0604020202020204" pitchFamily="34" charset="0"/>
              <a:buChar char="•"/>
            </a:pPr>
            <a:r>
              <a:rPr lang="en-SG" sz="2000" dirty="0">
                <a:solidFill>
                  <a:srgbClr val="000000"/>
                </a:solidFill>
                <a:latin typeface="Helvetica Neue"/>
              </a:rPr>
              <a:t>Choose a class of model by importing the appropriate estimator class from </a:t>
            </a:r>
            <a:r>
              <a:rPr lang="en-SG" sz="2000" dirty="0" err="1">
                <a:solidFill>
                  <a:srgbClr val="000000"/>
                </a:solidFill>
                <a:latin typeface="Helvetica Neue"/>
              </a:rPr>
              <a:t>Scikit</a:t>
            </a:r>
            <a:r>
              <a:rPr lang="en-SG" sz="2000" dirty="0">
                <a:solidFill>
                  <a:srgbClr val="000000"/>
                </a:solidFill>
                <a:latin typeface="Helvetica Neue"/>
              </a:rPr>
              <a:t>-Learn</a:t>
            </a:r>
          </a:p>
          <a:p>
            <a:pPr marL="285750" indent="-285750">
              <a:buFont typeface="Arial" panose="020B0604020202020204" pitchFamily="34" charset="0"/>
              <a:buChar char="•"/>
            </a:pPr>
            <a:r>
              <a:rPr lang="en-SG" sz="2000" dirty="0">
                <a:solidFill>
                  <a:srgbClr val="000000"/>
                </a:solidFill>
                <a:latin typeface="Helvetica Neue"/>
              </a:rPr>
              <a:t>Choose model </a:t>
            </a:r>
            <a:r>
              <a:rPr lang="en-SG" sz="2000" dirty="0" err="1">
                <a:solidFill>
                  <a:srgbClr val="000000"/>
                </a:solidFill>
                <a:latin typeface="Helvetica Neue"/>
              </a:rPr>
              <a:t>hyperparameters</a:t>
            </a:r>
            <a:r>
              <a:rPr lang="en-SG" sz="2000" dirty="0">
                <a:solidFill>
                  <a:srgbClr val="000000"/>
                </a:solidFill>
                <a:latin typeface="Helvetica Neue"/>
              </a:rPr>
              <a:t> by instantiating this class with desired values</a:t>
            </a:r>
          </a:p>
          <a:p>
            <a:pPr marL="285750" indent="-285750">
              <a:buFont typeface="Arial" panose="020B0604020202020204" pitchFamily="34" charset="0"/>
              <a:buChar char="•"/>
            </a:pPr>
            <a:r>
              <a:rPr lang="en-SG" sz="2000" dirty="0" smtClean="0">
                <a:solidFill>
                  <a:srgbClr val="000000"/>
                </a:solidFill>
                <a:latin typeface="Helvetica Neue"/>
              </a:rPr>
              <a:t>Arrange </a:t>
            </a:r>
            <a:r>
              <a:rPr lang="en-SG" sz="2000" dirty="0">
                <a:solidFill>
                  <a:srgbClr val="000000"/>
                </a:solidFill>
                <a:latin typeface="Helvetica Neue"/>
              </a:rPr>
              <a:t>data into a feature matrix and target vector</a:t>
            </a:r>
          </a:p>
          <a:p>
            <a:pPr marL="285750" indent="-285750">
              <a:buFont typeface="Arial" panose="020B0604020202020204" pitchFamily="34" charset="0"/>
              <a:buChar char="•"/>
            </a:pPr>
            <a:r>
              <a:rPr lang="en-SG" sz="2000" dirty="0">
                <a:solidFill>
                  <a:srgbClr val="000000"/>
                </a:solidFill>
                <a:latin typeface="Helvetica Neue"/>
              </a:rPr>
              <a:t>Fit the model to data by call the </a:t>
            </a:r>
            <a:r>
              <a:rPr lang="en-SG" sz="2000" dirty="0" smtClean="0">
                <a:solidFill>
                  <a:srgbClr val="000000"/>
                </a:solidFill>
                <a:latin typeface="Helvetica Neue"/>
              </a:rPr>
              <a:t>fit() </a:t>
            </a:r>
            <a:r>
              <a:rPr lang="en-SG" sz="2000" dirty="0">
                <a:solidFill>
                  <a:srgbClr val="000000"/>
                </a:solidFill>
                <a:latin typeface="Helvetica Neue"/>
              </a:rPr>
              <a:t>method of the model instance.</a:t>
            </a:r>
          </a:p>
          <a:p>
            <a:pPr marL="285750" indent="-285750">
              <a:buFont typeface="Arial" panose="020B0604020202020204" pitchFamily="34" charset="0"/>
              <a:buChar char="•"/>
            </a:pPr>
            <a:r>
              <a:rPr lang="en-SG" sz="2000" dirty="0">
                <a:solidFill>
                  <a:srgbClr val="000000"/>
                </a:solidFill>
                <a:latin typeface="Helvetica Neue"/>
              </a:rPr>
              <a:t>Apply the model to new data:</a:t>
            </a:r>
          </a:p>
          <a:p>
            <a:pPr marL="742950" lvl="1" indent="-285750">
              <a:buFont typeface="Arial" panose="020B0604020202020204" pitchFamily="34" charset="0"/>
              <a:buChar char="•"/>
            </a:pPr>
            <a:r>
              <a:rPr lang="en-SG" sz="2000" dirty="0">
                <a:solidFill>
                  <a:srgbClr val="000000"/>
                </a:solidFill>
                <a:latin typeface="Helvetica Neue"/>
              </a:rPr>
              <a:t>For supervised learning, we predict labels for unknown data using the predict() </a:t>
            </a:r>
            <a:r>
              <a:rPr lang="en-SG" sz="2000" dirty="0" err="1">
                <a:solidFill>
                  <a:srgbClr val="000000"/>
                </a:solidFill>
                <a:latin typeface="Helvetica Neue"/>
              </a:rPr>
              <a:t>methhod</a:t>
            </a:r>
            <a:endParaRPr lang="en-SG" sz="2000" dirty="0">
              <a:solidFill>
                <a:srgbClr val="000000"/>
              </a:solidFill>
              <a:latin typeface="Helvetica Neue"/>
            </a:endParaRPr>
          </a:p>
          <a:p>
            <a:pPr marL="742950" lvl="1" indent="-285750">
              <a:buFont typeface="Arial" panose="020B0604020202020204" pitchFamily="34" charset="0"/>
              <a:buChar char="•"/>
            </a:pPr>
            <a:r>
              <a:rPr lang="en-SG" sz="2000" dirty="0">
                <a:solidFill>
                  <a:srgbClr val="000000"/>
                </a:solidFill>
                <a:latin typeface="Helvetica Neue"/>
              </a:rPr>
              <a:t>For unsupervised learning, we often transform or infer properties of the data using the transform or predict() methods</a:t>
            </a:r>
            <a:endParaRPr lang="en-SG" sz="2000" b="0" i="0" dirty="0">
              <a:solidFill>
                <a:srgbClr val="000000"/>
              </a:solidFill>
              <a:effectLst/>
              <a:latin typeface="Helvetica Neue"/>
            </a:endParaRPr>
          </a:p>
        </p:txBody>
      </p:sp>
    </p:spTree>
    <p:extLst>
      <p:ext uri="{BB962C8B-B14F-4D97-AF65-F5344CB8AC3E}">
        <p14:creationId xmlns:p14="http://schemas.microsoft.com/office/powerpoint/2010/main" val="1847301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10" name="TextBox 9"/>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sp>
        <p:nvSpPr>
          <p:cNvPr id="9" name="Title 2"/>
          <p:cNvSpPr txBox="1">
            <a:spLocks/>
          </p:cNvSpPr>
          <p:nvPr/>
        </p:nvSpPr>
        <p:spPr>
          <a:xfrm>
            <a:off x="154866" y="7050"/>
            <a:ext cx="8863012"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lvl="0" algn="ctr" fontAlgn="auto">
              <a:spcAft>
                <a:spcPts val="0"/>
              </a:spcAft>
              <a:defRPr/>
            </a:pPr>
            <a:r>
              <a:rPr lang="en-SG" sz="4000" b="1" dirty="0" smtClean="0">
                <a:solidFill>
                  <a:srgbClr val="FF0000"/>
                </a:solidFill>
                <a:latin typeface="Calibri"/>
              </a:rPr>
              <a:t>Choosing a class of model</a:t>
            </a:r>
            <a:endParaRPr lang="en-SG" sz="4000" b="1" dirty="0">
              <a:solidFill>
                <a:srgbClr val="FF0000"/>
              </a:solidFill>
              <a:latin typeface="Calibri"/>
            </a:endParaRPr>
          </a:p>
        </p:txBody>
      </p:sp>
      <p:sp>
        <p:nvSpPr>
          <p:cNvPr id="2" name="Rectangle 1"/>
          <p:cNvSpPr/>
          <p:nvPr/>
        </p:nvSpPr>
        <p:spPr>
          <a:xfrm>
            <a:off x="576966" y="5565569"/>
            <a:ext cx="8018811" cy="369332"/>
          </a:xfrm>
          <a:prstGeom prst="rect">
            <a:avLst/>
          </a:prstGeom>
        </p:spPr>
        <p:txBody>
          <a:bodyPr wrap="square">
            <a:spAutoFit/>
          </a:bodyPr>
          <a:lstStyle/>
          <a:p>
            <a:r>
              <a:rPr lang="en-SG" dirty="0">
                <a:hlinkClick r:id="rId3"/>
              </a:rPr>
              <a:t>https://scikit-learn.org/stable/supervised_learning.html#supervised-learning</a:t>
            </a:r>
            <a:endParaRPr lang="en-SG" dirty="0"/>
          </a:p>
        </p:txBody>
      </p:sp>
      <p:pic>
        <p:nvPicPr>
          <p:cNvPr id="3" name="Picture 2"/>
          <p:cNvPicPr>
            <a:picLocks noChangeAspect="1"/>
          </p:cNvPicPr>
          <p:nvPr/>
        </p:nvPicPr>
        <p:blipFill>
          <a:blip r:embed="rId4"/>
          <a:stretch>
            <a:fillRect/>
          </a:stretch>
        </p:blipFill>
        <p:spPr>
          <a:xfrm>
            <a:off x="412059" y="1332893"/>
            <a:ext cx="8326232" cy="3730152"/>
          </a:xfrm>
          <a:prstGeom prst="rect">
            <a:avLst/>
          </a:prstGeom>
        </p:spPr>
      </p:pic>
    </p:spTree>
    <p:extLst>
      <p:ext uri="{BB962C8B-B14F-4D97-AF65-F5344CB8AC3E}">
        <p14:creationId xmlns:p14="http://schemas.microsoft.com/office/powerpoint/2010/main" val="41172991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3190730" y="410839"/>
            <a:ext cx="3619538" cy="461665"/>
          </a:xfrm>
          <a:prstGeom prst="rect">
            <a:avLst/>
          </a:prstGeom>
        </p:spPr>
        <p:txBody>
          <a:bodyPr vert="horz" wrap="square">
            <a:spAutoFit/>
          </a:bodyPr>
          <a:lstStyle/>
          <a:p>
            <a:r>
              <a:rPr lang="en-US" sz="2400" dirty="0" smtClean="0">
                <a:solidFill>
                  <a:srgbClr val="000000"/>
                </a:solidFill>
                <a:latin typeface="Helvetica Neue"/>
              </a:rPr>
              <a:t>SCKIT Model Fit</a:t>
            </a:r>
            <a:endParaRPr lang="en-SG" sz="2400" dirty="0" smtClean="0">
              <a:solidFill>
                <a:srgbClr val="000000"/>
              </a:solidFill>
              <a:latin typeface="Helvetica Neue"/>
            </a:endParaRPr>
          </a:p>
        </p:txBody>
      </p:sp>
      <p:grpSp>
        <p:nvGrpSpPr>
          <p:cNvPr id="86" name="Group 85"/>
          <p:cNvGrpSpPr/>
          <p:nvPr/>
        </p:nvGrpSpPr>
        <p:grpSpPr>
          <a:xfrm>
            <a:off x="292005" y="1085163"/>
            <a:ext cx="8567935" cy="5343524"/>
            <a:chOff x="280988" y="1371601"/>
            <a:chExt cx="8567935" cy="5343524"/>
          </a:xfrm>
        </p:grpSpPr>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10" name="TextBox 9"/>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sp>
          <p:nvSpPr>
            <p:cNvPr id="12" name="Rectangle 11"/>
            <p:cNvSpPr/>
            <p:nvPr/>
          </p:nvSpPr>
          <p:spPr>
            <a:xfrm>
              <a:off x="280988" y="3488999"/>
              <a:ext cx="461665" cy="1679737"/>
            </a:xfrm>
            <a:prstGeom prst="rect">
              <a:avLst/>
            </a:prstGeom>
          </p:spPr>
          <p:txBody>
            <a:bodyPr vert="eaVert" wrap="square">
              <a:spAutoFit/>
            </a:bodyPr>
            <a:lstStyle/>
            <a:p>
              <a:r>
                <a:rPr lang="en-SG" dirty="0" err="1" smtClean="0">
                  <a:solidFill>
                    <a:srgbClr val="000000"/>
                  </a:solidFill>
                  <a:latin typeface="Helvetica Neue"/>
                </a:rPr>
                <a:t>train_samples</a:t>
              </a:r>
              <a:endParaRPr lang="en-SG" dirty="0" smtClean="0">
                <a:solidFill>
                  <a:srgbClr val="000000"/>
                </a:solidFill>
                <a:latin typeface="Helvetica Neue"/>
              </a:endParaRPr>
            </a:p>
          </p:txBody>
        </p:sp>
        <p:grpSp>
          <p:nvGrpSpPr>
            <p:cNvPr id="11" name="Group 10"/>
            <p:cNvGrpSpPr/>
            <p:nvPr/>
          </p:nvGrpSpPr>
          <p:grpSpPr>
            <a:xfrm>
              <a:off x="1542344" y="2805954"/>
              <a:ext cx="1673248" cy="2708382"/>
              <a:chOff x="854020" y="987442"/>
              <a:chExt cx="1673248" cy="2708382"/>
            </a:xfrm>
          </p:grpSpPr>
          <p:sp>
            <p:nvSpPr>
              <p:cNvPr id="3" name="Rectangle 2"/>
              <p:cNvSpPr/>
              <p:nvPr/>
            </p:nvSpPr>
            <p:spPr>
              <a:xfrm>
                <a:off x="859316" y="991518"/>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8" name="Rectangle 17"/>
              <p:cNvSpPr/>
              <p:nvPr/>
            </p:nvSpPr>
            <p:spPr>
              <a:xfrm>
                <a:off x="1258126" y="988323"/>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0" name="Rectangle 19"/>
              <p:cNvSpPr/>
              <p:nvPr/>
            </p:nvSpPr>
            <p:spPr>
              <a:xfrm>
                <a:off x="1692190" y="990637"/>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1" name="Rectangle 20"/>
              <p:cNvSpPr/>
              <p:nvPr/>
            </p:nvSpPr>
            <p:spPr>
              <a:xfrm>
                <a:off x="2091000" y="987442"/>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2" name="Rectangle 21"/>
              <p:cNvSpPr/>
              <p:nvPr/>
            </p:nvSpPr>
            <p:spPr>
              <a:xfrm>
                <a:off x="859316" y="1333041"/>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4" name="Rectangle 23"/>
              <p:cNvSpPr/>
              <p:nvPr/>
            </p:nvSpPr>
            <p:spPr>
              <a:xfrm>
                <a:off x="1258126" y="1329846"/>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5" name="Rectangle 24"/>
              <p:cNvSpPr/>
              <p:nvPr/>
            </p:nvSpPr>
            <p:spPr>
              <a:xfrm>
                <a:off x="1692190" y="1332160"/>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6" name="Rectangle 25"/>
              <p:cNvSpPr/>
              <p:nvPr/>
            </p:nvSpPr>
            <p:spPr>
              <a:xfrm>
                <a:off x="2091000" y="1328965"/>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7" name="Rectangle 36"/>
              <p:cNvSpPr/>
              <p:nvPr/>
            </p:nvSpPr>
            <p:spPr>
              <a:xfrm>
                <a:off x="856668" y="1665506"/>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8" name="Rectangle 37"/>
              <p:cNvSpPr/>
              <p:nvPr/>
            </p:nvSpPr>
            <p:spPr>
              <a:xfrm>
                <a:off x="1255478" y="1662311"/>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9" name="Rectangle 38"/>
              <p:cNvSpPr/>
              <p:nvPr/>
            </p:nvSpPr>
            <p:spPr>
              <a:xfrm>
                <a:off x="1689542" y="1664625"/>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0" name="Rectangle 39"/>
              <p:cNvSpPr/>
              <p:nvPr/>
            </p:nvSpPr>
            <p:spPr>
              <a:xfrm>
                <a:off x="2088352" y="1661430"/>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1" name="Rectangle 40"/>
              <p:cNvSpPr/>
              <p:nvPr/>
            </p:nvSpPr>
            <p:spPr>
              <a:xfrm>
                <a:off x="856668" y="2007029"/>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3" name="Rectangle 42"/>
              <p:cNvSpPr/>
              <p:nvPr/>
            </p:nvSpPr>
            <p:spPr>
              <a:xfrm>
                <a:off x="1255478" y="2003834"/>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6" name="Rectangle 45"/>
              <p:cNvSpPr/>
              <p:nvPr/>
            </p:nvSpPr>
            <p:spPr>
              <a:xfrm>
                <a:off x="1689542" y="2006148"/>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7" name="Rectangle 46"/>
              <p:cNvSpPr/>
              <p:nvPr/>
            </p:nvSpPr>
            <p:spPr>
              <a:xfrm>
                <a:off x="2088352" y="2002953"/>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0" name="Rectangle 59"/>
              <p:cNvSpPr/>
              <p:nvPr/>
            </p:nvSpPr>
            <p:spPr>
              <a:xfrm>
                <a:off x="856668" y="2338790"/>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1" name="Rectangle 60"/>
              <p:cNvSpPr/>
              <p:nvPr/>
            </p:nvSpPr>
            <p:spPr>
              <a:xfrm>
                <a:off x="1255478" y="2335595"/>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2" name="Rectangle 61"/>
              <p:cNvSpPr/>
              <p:nvPr/>
            </p:nvSpPr>
            <p:spPr>
              <a:xfrm>
                <a:off x="1689542" y="2337909"/>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3" name="Rectangle 62"/>
              <p:cNvSpPr/>
              <p:nvPr/>
            </p:nvSpPr>
            <p:spPr>
              <a:xfrm>
                <a:off x="2088352" y="2334714"/>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4" name="Rectangle 63"/>
              <p:cNvSpPr/>
              <p:nvPr/>
            </p:nvSpPr>
            <p:spPr>
              <a:xfrm>
                <a:off x="856668" y="2680313"/>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5" name="Rectangle 64"/>
              <p:cNvSpPr/>
              <p:nvPr/>
            </p:nvSpPr>
            <p:spPr>
              <a:xfrm>
                <a:off x="1255478" y="2677118"/>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6" name="Rectangle 65"/>
              <p:cNvSpPr/>
              <p:nvPr/>
            </p:nvSpPr>
            <p:spPr>
              <a:xfrm>
                <a:off x="1689542" y="2679432"/>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7" name="Rectangle 66"/>
              <p:cNvSpPr/>
              <p:nvPr/>
            </p:nvSpPr>
            <p:spPr>
              <a:xfrm>
                <a:off x="2088352" y="2676237"/>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2" name="Rectangle 51"/>
              <p:cNvSpPr/>
              <p:nvPr/>
            </p:nvSpPr>
            <p:spPr>
              <a:xfrm>
                <a:off x="854020" y="3012778"/>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3" name="Rectangle 52"/>
              <p:cNvSpPr/>
              <p:nvPr/>
            </p:nvSpPr>
            <p:spPr>
              <a:xfrm>
                <a:off x="1252830" y="3009583"/>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4" name="Rectangle 53"/>
              <p:cNvSpPr/>
              <p:nvPr/>
            </p:nvSpPr>
            <p:spPr>
              <a:xfrm>
                <a:off x="1686894" y="3011897"/>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5" name="Rectangle 54"/>
              <p:cNvSpPr/>
              <p:nvPr/>
            </p:nvSpPr>
            <p:spPr>
              <a:xfrm>
                <a:off x="2085704" y="3008702"/>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6" name="Rectangle 55"/>
              <p:cNvSpPr/>
              <p:nvPr/>
            </p:nvSpPr>
            <p:spPr>
              <a:xfrm>
                <a:off x="854020" y="3354301"/>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7" name="Rectangle 56"/>
              <p:cNvSpPr/>
              <p:nvPr/>
            </p:nvSpPr>
            <p:spPr>
              <a:xfrm>
                <a:off x="1252830" y="3351106"/>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8" name="Rectangle 57"/>
              <p:cNvSpPr/>
              <p:nvPr/>
            </p:nvSpPr>
            <p:spPr>
              <a:xfrm>
                <a:off x="1686894" y="3353420"/>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9" name="Rectangle 58"/>
              <p:cNvSpPr/>
              <p:nvPr/>
            </p:nvSpPr>
            <p:spPr>
              <a:xfrm>
                <a:off x="2085704" y="3350225"/>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grpSp>
          <p:nvGrpSpPr>
            <p:cNvPr id="13" name="Group 12"/>
            <p:cNvGrpSpPr/>
            <p:nvPr/>
          </p:nvGrpSpPr>
          <p:grpSpPr>
            <a:xfrm>
              <a:off x="6961140" y="2610947"/>
              <a:ext cx="441564" cy="2704306"/>
              <a:chOff x="3792340" y="668834"/>
              <a:chExt cx="441564" cy="2704306"/>
            </a:xfrm>
          </p:grpSpPr>
          <p:sp>
            <p:nvSpPr>
              <p:cNvPr id="68" name="Rectangle 67"/>
              <p:cNvSpPr/>
              <p:nvPr/>
            </p:nvSpPr>
            <p:spPr>
              <a:xfrm>
                <a:off x="3797636" y="668834"/>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9" name="Rectangle 68"/>
              <p:cNvSpPr/>
              <p:nvPr/>
            </p:nvSpPr>
            <p:spPr>
              <a:xfrm>
                <a:off x="3797636" y="1010357"/>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0" name="Rectangle 69"/>
              <p:cNvSpPr/>
              <p:nvPr/>
            </p:nvSpPr>
            <p:spPr>
              <a:xfrm>
                <a:off x="3794988" y="1342822"/>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1" name="Rectangle 70"/>
              <p:cNvSpPr/>
              <p:nvPr/>
            </p:nvSpPr>
            <p:spPr>
              <a:xfrm>
                <a:off x="3794988" y="1684345"/>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2" name="Rectangle 71"/>
              <p:cNvSpPr/>
              <p:nvPr/>
            </p:nvSpPr>
            <p:spPr>
              <a:xfrm>
                <a:off x="3794988" y="2016106"/>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3" name="Rectangle 72"/>
              <p:cNvSpPr/>
              <p:nvPr/>
            </p:nvSpPr>
            <p:spPr>
              <a:xfrm>
                <a:off x="3794988" y="2357629"/>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4" name="Rectangle 73"/>
              <p:cNvSpPr/>
              <p:nvPr/>
            </p:nvSpPr>
            <p:spPr>
              <a:xfrm>
                <a:off x="3792340" y="2690094"/>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5" name="Rectangle 74"/>
              <p:cNvSpPr/>
              <p:nvPr/>
            </p:nvSpPr>
            <p:spPr>
              <a:xfrm>
                <a:off x="3792340" y="3031617"/>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sp>
          <p:nvSpPr>
            <p:cNvPr id="14" name="Left Brace 13"/>
            <p:cNvSpPr/>
            <p:nvPr/>
          </p:nvSpPr>
          <p:spPr>
            <a:xfrm>
              <a:off x="896621" y="2805955"/>
              <a:ext cx="444620" cy="266962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15" name="Right Brace 14"/>
            <p:cNvSpPr/>
            <p:nvPr/>
          </p:nvSpPr>
          <p:spPr>
            <a:xfrm rot="16200000">
              <a:off x="2130375" y="1531024"/>
              <a:ext cx="491891" cy="166795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76" name="Rectangle 75"/>
            <p:cNvSpPr/>
            <p:nvPr/>
          </p:nvSpPr>
          <p:spPr>
            <a:xfrm flipH="1">
              <a:off x="8387258" y="3328670"/>
              <a:ext cx="461665" cy="1750106"/>
            </a:xfrm>
            <a:prstGeom prst="rect">
              <a:avLst/>
            </a:prstGeom>
          </p:spPr>
          <p:txBody>
            <a:bodyPr vert="eaVert" wrap="square">
              <a:spAutoFit/>
            </a:bodyPr>
            <a:lstStyle/>
            <a:p>
              <a:r>
                <a:rPr lang="en-SG" dirty="0" err="1" smtClean="0">
                  <a:solidFill>
                    <a:srgbClr val="000000"/>
                  </a:solidFill>
                  <a:latin typeface="Helvetica Neue"/>
                </a:rPr>
                <a:t>train_samples</a:t>
              </a:r>
              <a:endParaRPr lang="en-SG" dirty="0" smtClean="0">
                <a:solidFill>
                  <a:srgbClr val="000000"/>
                </a:solidFill>
                <a:latin typeface="Helvetica Neue"/>
              </a:endParaRPr>
            </a:p>
          </p:txBody>
        </p:sp>
        <p:sp>
          <p:nvSpPr>
            <p:cNvPr id="77" name="Left Brace 76"/>
            <p:cNvSpPr/>
            <p:nvPr/>
          </p:nvSpPr>
          <p:spPr>
            <a:xfrm flipH="1">
              <a:off x="7557477" y="2628764"/>
              <a:ext cx="675008" cy="258943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78" name="Rectangle 77"/>
            <p:cNvSpPr/>
            <p:nvPr/>
          </p:nvSpPr>
          <p:spPr>
            <a:xfrm>
              <a:off x="1690367" y="1722893"/>
              <a:ext cx="1384701" cy="369332"/>
            </a:xfrm>
            <a:prstGeom prst="rect">
              <a:avLst/>
            </a:prstGeom>
          </p:spPr>
          <p:txBody>
            <a:bodyPr vert="horz" wrap="square">
              <a:spAutoFit/>
            </a:bodyPr>
            <a:lstStyle/>
            <a:p>
              <a:r>
                <a:rPr lang="en-US" dirty="0" err="1" smtClean="0">
                  <a:solidFill>
                    <a:srgbClr val="000000"/>
                  </a:solidFill>
                  <a:latin typeface="Helvetica Neue"/>
                </a:rPr>
                <a:t>n_features</a:t>
              </a:r>
              <a:endParaRPr lang="en-SG" dirty="0" smtClean="0">
                <a:solidFill>
                  <a:srgbClr val="000000"/>
                </a:solidFill>
                <a:latin typeface="Helvetica Neue"/>
              </a:endParaRPr>
            </a:p>
          </p:txBody>
        </p:sp>
        <p:sp>
          <p:nvSpPr>
            <p:cNvPr id="79" name="Rectangle 78"/>
            <p:cNvSpPr/>
            <p:nvPr/>
          </p:nvSpPr>
          <p:spPr>
            <a:xfrm>
              <a:off x="1288214" y="1371601"/>
              <a:ext cx="2570614" cy="369332"/>
            </a:xfrm>
            <a:prstGeom prst="rect">
              <a:avLst/>
            </a:prstGeom>
          </p:spPr>
          <p:txBody>
            <a:bodyPr vert="horz" wrap="square">
              <a:spAutoFit/>
            </a:bodyPr>
            <a:lstStyle/>
            <a:p>
              <a:r>
                <a:rPr lang="en-US" dirty="0" smtClean="0">
                  <a:solidFill>
                    <a:srgbClr val="000000"/>
                  </a:solidFill>
                  <a:latin typeface="Helvetica Neue"/>
                </a:rPr>
                <a:t>Train Feature Matrix (x)</a:t>
              </a:r>
              <a:endParaRPr lang="en-SG" dirty="0" smtClean="0">
                <a:solidFill>
                  <a:srgbClr val="000000"/>
                </a:solidFill>
                <a:latin typeface="Helvetica Neue"/>
              </a:endParaRPr>
            </a:p>
          </p:txBody>
        </p:sp>
        <p:sp>
          <p:nvSpPr>
            <p:cNvPr id="17" name="Rectangle 16"/>
            <p:cNvSpPr/>
            <p:nvPr/>
          </p:nvSpPr>
          <p:spPr>
            <a:xfrm>
              <a:off x="3872733" y="3284935"/>
              <a:ext cx="2255533" cy="1205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2060"/>
                  </a:solidFill>
                </a:rPr>
                <a:t>Scikit</a:t>
              </a:r>
              <a:r>
                <a:rPr lang="en-US" dirty="0" smtClean="0">
                  <a:solidFill>
                    <a:srgbClr val="002060"/>
                  </a:solidFill>
                </a:rPr>
                <a:t> Model fit()</a:t>
              </a:r>
              <a:endParaRPr lang="en-SG" dirty="0">
                <a:solidFill>
                  <a:srgbClr val="002060"/>
                </a:solidFill>
              </a:endParaRPr>
            </a:p>
          </p:txBody>
        </p:sp>
        <p:sp>
          <p:nvSpPr>
            <p:cNvPr id="80" name="Right Arrow 79"/>
            <p:cNvSpPr/>
            <p:nvPr/>
          </p:nvSpPr>
          <p:spPr>
            <a:xfrm>
              <a:off x="3212944" y="3650703"/>
              <a:ext cx="746331" cy="6147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1" name="Right Arrow 80"/>
            <p:cNvSpPr/>
            <p:nvPr/>
          </p:nvSpPr>
          <p:spPr>
            <a:xfrm flipH="1">
              <a:off x="6128266" y="3571331"/>
              <a:ext cx="832874" cy="69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2" name="Rectangle 81"/>
            <p:cNvSpPr/>
            <p:nvPr/>
          </p:nvSpPr>
          <p:spPr>
            <a:xfrm>
              <a:off x="5893967" y="1902022"/>
              <a:ext cx="2809358" cy="369332"/>
            </a:xfrm>
            <a:prstGeom prst="rect">
              <a:avLst/>
            </a:prstGeom>
          </p:spPr>
          <p:txBody>
            <a:bodyPr vert="horz" wrap="square">
              <a:spAutoFit/>
            </a:bodyPr>
            <a:lstStyle/>
            <a:p>
              <a:r>
                <a:rPr lang="en-US" dirty="0" smtClean="0">
                  <a:solidFill>
                    <a:srgbClr val="000000"/>
                  </a:solidFill>
                  <a:latin typeface="Helvetica Neue"/>
                </a:rPr>
                <a:t>Training Target vector(y)</a:t>
              </a:r>
              <a:endParaRPr lang="en-SG" dirty="0" smtClean="0">
                <a:solidFill>
                  <a:srgbClr val="000000"/>
                </a:solidFill>
                <a:latin typeface="Helvetica Neue"/>
              </a:endParaRPr>
            </a:p>
          </p:txBody>
        </p:sp>
        <p:sp>
          <p:nvSpPr>
            <p:cNvPr id="84" name="Down Arrow 83"/>
            <p:cNvSpPr/>
            <p:nvPr/>
          </p:nvSpPr>
          <p:spPr>
            <a:xfrm>
              <a:off x="4565332" y="4470503"/>
              <a:ext cx="870333" cy="87571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5" name="Rectangle 84"/>
            <p:cNvSpPr/>
            <p:nvPr/>
          </p:nvSpPr>
          <p:spPr>
            <a:xfrm>
              <a:off x="4234740" y="5430358"/>
              <a:ext cx="1659227" cy="369332"/>
            </a:xfrm>
            <a:prstGeom prst="rect">
              <a:avLst/>
            </a:prstGeom>
          </p:spPr>
          <p:txBody>
            <a:bodyPr vert="horz" wrap="square">
              <a:spAutoFit/>
            </a:bodyPr>
            <a:lstStyle/>
            <a:p>
              <a:r>
                <a:rPr lang="en-US" dirty="0" smtClean="0">
                  <a:solidFill>
                    <a:srgbClr val="000000"/>
                  </a:solidFill>
                  <a:latin typeface="Helvetica Neue"/>
                </a:rPr>
                <a:t>Trained Model</a:t>
              </a:r>
              <a:endParaRPr lang="en-SG" dirty="0" smtClean="0">
                <a:solidFill>
                  <a:srgbClr val="000000"/>
                </a:solidFill>
                <a:latin typeface="Helvetica Neue"/>
              </a:endParaRPr>
            </a:p>
          </p:txBody>
        </p:sp>
      </p:grpSp>
    </p:spTree>
    <p:extLst>
      <p:ext uri="{BB962C8B-B14F-4D97-AF65-F5344CB8AC3E}">
        <p14:creationId xmlns:p14="http://schemas.microsoft.com/office/powerpoint/2010/main" val="34188187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3190730" y="410839"/>
            <a:ext cx="3619538" cy="461665"/>
          </a:xfrm>
          <a:prstGeom prst="rect">
            <a:avLst/>
          </a:prstGeom>
        </p:spPr>
        <p:txBody>
          <a:bodyPr vert="horz" wrap="square">
            <a:spAutoFit/>
          </a:bodyPr>
          <a:lstStyle/>
          <a:p>
            <a:r>
              <a:rPr lang="en-US" sz="2400" dirty="0" smtClean="0">
                <a:solidFill>
                  <a:srgbClr val="000000"/>
                </a:solidFill>
                <a:latin typeface="Helvetica Neue"/>
              </a:rPr>
              <a:t>SCKIT Model Predict</a:t>
            </a:r>
            <a:endParaRPr lang="en-SG" sz="2400" dirty="0" smtClean="0">
              <a:solidFill>
                <a:srgbClr val="000000"/>
              </a:solidFill>
              <a:latin typeface="Helvetica Neue"/>
            </a:endParaRPr>
          </a:p>
        </p:txBody>
      </p:sp>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10" name="TextBox 9"/>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grpSp>
        <p:nvGrpSpPr>
          <p:cNvPr id="5" name="Group 4"/>
          <p:cNvGrpSpPr/>
          <p:nvPr/>
        </p:nvGrpSpPr>
        <p:grpSpPr>
          <a:xfrm>
            <a:off x="0" y="1223181"/>
            <a:ext cx="9218861" cy="4494046"/>
            <a:chOff x="73157" y="1075461"/>
            <a:chExt cx="9218861" cy="4494046"/>
          </a:xfrm>
        </p:grpSpPr>
        <p:sp>
          <p:nvSpPr>
            <p:cNvPr id="12" name="Rectangle 11"/>
            <p:cNvSpPr/>
            <p:nvPr/>
          </p:nvSpPr>
          <p:spPr>
            <a:xfrm>
              <a:off x="73157" y="3165412"/>
              <a:ext cx="461665" cy="1604892"/>
            </a:xfrm>
            <a:prstGeom prst="rect">
              <a:avLst/>
            </a:prstGeom>
          </p:spPr>
          <p:txBody>
            <a:bodyPr vert="eaVert" wrap="square">
              <a:spAutoFit/>
            </a:bodyPr>
            <a:lstStyle/>
            <a:p>
              <a:r>
                <a:rPr lang="en-SG" dirty="0" err="1" smtClean="0">
                  <a:solidFill>
                    <a:srgbClr val="000000"/>
                  </a:solidFill>
                  <a:latin typeface="Helvetica Neue"/>
                </a:rPr>
                <a:t>test_samples</a:t>
              </a:r>
              <a:endParaRPr lang="en-SG" dirty="0" smtClean="0">
                <a:solidFill>
                  <a:srgbClr val="000000"/>
                </a:solidFill>
                <a:latin typeface="Helvetica Neue"/>
              </a:endParaRPr>
            </a:p>
          </p:txBody>
        </p:sp>
        <p:grpSp>
          <p:nvGrpSpPr>
            <p:cNvPr id="11" name="Group 10"/>
            <p:cNvGrpSpPr/>
            <p:nvPr/>
          </p:nvGrpSpPr>
          <p:grpSpPr>
            <a:xfrm>
              <a:off x="1083307" y="2509814"/>
              <a:ext cx="1673248" cy="2708382"/>
              <a:chOff x="854020" y="987442"/>
              <a:chExt cx="1673248" cy="2708382"/>
            </a:xfrm>
          </p:grpSpPr>
          <p:sp>
            <p:nvSpPr>
              <p:cNvPr id="3" name="Rectangle 2"/>
              <p:cNvSpPr/>
              <p:nvPr/>
            </p:nvSpPr>
            <p:spPr>
              <a:xfrm>
                <a:off x="859316" y="991518"/>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18" name="Rectangle 17"/>
              <p:cNvSpPr/>
              <p:nvPr/>
            </p:nvSpPr>
            <p:spPr>
              <a:xfrm>
                <a:off x="1258126" y="988323"/>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0" name="Rectangle 19"/>
              <p:cNvSpPr/>
              <p:nvPr/>
            </p:nvSpPr>
            <p:spPr>
              <a:xfrm>
                <a:off x="1692190" y="990637"/>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1" name="Rectangle 20"/>
              <p:cNvSpPr/>
              <p:nvPr/>
            </p:nvSpPr>
            <p:spPr>
              <a:xfrm>
                <a:off x="2091000" y="987442"/>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2" name="Rectangle 21"/>
              <p:cNvSpPr/>
              <p:nvPr/>
            </p:nvSpPr>
            <p:spPr>
              <a:xfrm>
                <a:off x="859316" y="1333041"/>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4" name="Rectangle 23"/>
              <p:cNvSpPr/>
              <p:nvPr/>
            </p:nvSpPr>
            <p:spPr>
              <a:xfrm>
                <a:off x="1258126" y="1329846"/>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5" name="Rectangle 24"/>
              <p:cNvSpPr/>
              <p:nvPr/>
            </p:nvSpPr>
            <p:spPr>
              <a:xfrm>
                <a:off x="1692190" y="1332160"/>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6" name="Rectangle 25"/>
              <p:cNvSpPr/>
              <p:nvPr/>
            </p:nvSpPr>
            <p:spPr>
              <a:xfrm>
                <a:off x="2091000" y="1328965"/>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7" name="Rectangle 36"/>
              <p:cNvSpPr/>
              <p:nvPr/>
            </p:nvSpPr>
            <p:spPr>
              <a:xfrm>
                <a:off x="856668" y="1665506"/>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8" name="Rectangle 37"/>
              <p:cNvSpPr/>
              <p:nvPr/>
            </p:nvSpPr>
            <p:spPr>
              <a:xfrm>
                <a:off x="1255478" y="1662311"/>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9" name="Rectangle 38"/>
              <p:cNvSpPr/>
              <p:nvPr/>
            </p:nvSpPr>
            <p:spPr>
              <a:xfrm>
                <a:off x="1689542" y="1664625"/>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0" name="Rectangle 39"/>
              <p:cNvSpPr/>
              <p:nvPr/>
            </p:nvSpPr>
            <p:spPr>
              <a:xfrm>
                <a:off x="2088352" y="1661430"/>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1" name="Rectangle 40"/>
              <p:cNvSpPr/>
              <p:nvPr/>
            </p:nvSpPr>
            <p:spPr>
              <a:xfrm>
                <a:off x="856668" y="2007029"/>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3" name="Rectangle 42"/>
              <p:cNvSpPr/>
              <p:nvPr/>
            </p:nvSpPr>
            <p:spPr>
              <a:xfrm>
                <a:off x="1255478" y="2003834"/>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6" name="Rectangle 45"/>
              <p:cNvSpPr/>
              <p:nvPr/>
            </p:nvSpPr>
            <p:spPr>
              <a:xfrm>
                <a:off x="1689542" y="2006148"/>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47" name="Rectangle 46"/>
              <p:cNvSpPr/>
              <p:nvPr/>
            </p:nvSpPr>
            <p:spPr>
              <a:xfrm>
                <a:off x="2088352" y="2002953"/>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0" name="Rectangle 59"/>
              <p:cNvSpPr/>
              <p:nvPr/>
            </p:nvSpPr>
            <p:spPr>
              <a:xfrm>
                <a:off x="856668" y="2338790"/>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1" name="Rectangle 60"/>
              <p:cNvSpPr/>
              <p:nvPr/>
            </p:nvSpPr>
            <p:spPr>
              <a:xfrm>
                <a:off x="1255478" y="2335595"/>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2" name="Rectangle 61"/>
              <p:cNvSpPr/>
              <p:nvPr/>
            </p:nvSpPr>
            <p:spPr>
              <a:xfrm>
                <a:off x="1689542" y="2337909"/>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3" name="Rectangle 62"/>
              <p:cNvSpPr/>
              <p:nvPr/>
            </p:nvSpPr>
            <p:spPr>
              <a:xfrm>
                <a:off x="2088352" y="2334714"/>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4" name="Rectangle 63"/>
              <p:cNvSpPr/>
              <p:nvPr/>
            </p:nvSpPr>
            <p:spPr>
              <a:xfrm>
                <a:off x="856668" y="2680313"/>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5" name="Rectangle 64"/>
              <p:cNvSpPr/>
              <p:nvPr/>
            </p:nvSpPr>
            <p:spPr>
              <a:xfrm>
                <a:off x="1255478" y="2677118"/>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6" name="Rectangle 65"/>
              <p:cNvSpPr/>
              <p:nvPr/>
            </p:nvSpPr>
            <p:spPr>
              <a:xfrm>
                <a:off x="1689542" y="2679432"/>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7" name="Rectangle 66"/>
              <p:cNvSpPr/>
              <p:nvPr/>
            </p:nvSpPr>
            <p:spPr>
              <a:xfrm>
                <a:off x="2088352" y="2676237"/>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2" name="Rectangle 51"/>
              <p:cNvSpPr/>
              <p:nvPr/>
            </p:nvSpPr>
            <p:spPr>
              <a:xfrm>
                <a:off x="854020" y="3012778"/>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3" name="Rectangle 52"/>
              <p:cNvSpPr/>
              <p:nvPr/>
            </p:nvSpPr>
            <p:spPr>
              <a:xfrm>
                <a:off x="1252830" y="3009583"/>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4" name="Rectangle 53"/>
              <p:cNvSpPr/>
              <p:nvPr/>
            </p:nvSpPr>
            <p:spPr>
              <a:xfrm>
                <a:off x="1686894" y="3011897"/>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5" name="Rectangle 54"/>
              <p:cNvSpPr/>
              <p:nvPr/>
            </p:nvSpPr>
            <p:spPr>
              <a:xfrm>
                <a:off x="2085704" y="3008702"/>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6" name="Rectangle 55"/>
              <p:cNvSpPr/>
              <p:nvPr/>
            </p:nvSpPr>
            <p:spPr>
              <a:xfrm>
                <a:off x="854020" y="3354301"/>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7" name="Rectangle 56"/>
              <p:cNvSpPr/>
              <p:nvPr/>
            </p:nvSpPr>
            <p:spPr>
              <a:xfrm>
                <a:off x="1252830" y="3351106"/>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8" name="Rectangle 57"/>
              <p:cNvSpPr/>
              <p:nvPr/>
            </p:nvSpPr>
            <p:spPr>
              <a:xfrm>
                <a:off x="1686894" y="3353420"/>
                <a:ext cx="396607"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9" name="Rectangle 58"/>
              <p:cNvSpPr/>
              <p:nvPr/>
            </p:nvSpPr>
            <p:spPr>
              <a:xfrm>
                <a:off x="2085704" y="3350225"/>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grpSp>
          <p:nvGrpSpPr>
            <p:cNvPr id="13" name="Group 12"/>
            <p:cNvGrpSpPr/>
            <p:nvPr/>
          </p:nvGrpSpPr>
          <p:grpSpPr>
            <a:xfrm>
              <a:off x="7933653" y="2221153"/>
              <a:ext cx="441564" cy="2704306"/>
              <a:chOff x="3792340" y="668834"/>
              <a:chExt cx="441564" cy="2704306"/>
            </a:xfrm>
          </p:grpSpPr>
          <p:sp>
            <p:nvSpPr>
              <p:cNvPr id="68" name="Rectangle 67"/>
              <p:cNvSpPr/>
              <p:nvPr/>
            </p:nvSpPr>
            <p:spPr>
              <a:xfrm>
                <a:off x="3797636" y="668834"/>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69" name="Rectangle 68"/>
              <p:cNvSpPr/>
              <p:nvPr/>
            </p:nvSpPr>
            <p:spPr>
              <a:xfrm>
                <a:off x="3797636" y="1010357"/>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0" name="Rectangle 69"/>
              <p:cNvSpPr/>
              <p:nvPr/>
            </p:nvSpPr>
            <p:spPr>
              <a:xfrm>
                <a:off x="3794988" y="1342822"/>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1" name="Rectangle 70"/>
              <p:cNvSpPr/>
              <p:nvPr/>
            </p:nvSpPr>
            <p:spPr>
              <a:xfrm>
                <a:off x="3794988" y="1684345"/>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2" name="Rectangle 71"/>
              <p:cNvSpPr/>
              <p:nvPr/>
            </p:nvSpPr>
            <p:spPr>
              <a:xfrm>
                <a:off x="3794988" y="2016106"/>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3" name="Rectangle 72"/>
              <p:cNvSpPr/>
              <p:nvPr/>
            </p:nvSpPr>
            <p:spPr>
              <a:xfrm>
                <a:off x="3794988" y="2357629"/>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4" name="Rectangle 73"/>
              <p:cNvSpPr/>
              <p:nvPr/>
            </p:nvSpPr>
            <p:spPr>
              <a:xfrm>
                <a:off x="3792340" y="2690094"/>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75" name="Rectangle 74"/>
              <p:cNvSpPr/>
              <p:nvPr/>
            </p:nvSpPr>
            <p:spPr>
              <a:xfrm>
                <a:off x="3792340" y="3031617"/>
                <a:ext cx="436268" cy="341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grpSp>
        <p:sp>
          <p:nvSpPr>
            <p:cNvPr id="14" name="Left Brace 13"/>
            <p:cNvSpPr/>
            <p:nvPr/>
          </p:nvSpPr>
          <p:spPr>
            <a:xfrm>
              <a:off x="437584" y="2509815"/>
              <a:ext cx="444620" cy="266962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15" name="Right Brace 14"/>
            <p:cNvSpPr/>
            <p:nvPr/>
          </p:nvSpPr>
          <p:spPr>
            <a:xfrm rot="16200000">
              <a:off x="1671338" y="1234884"/>
              <a:ext cx="491891" cy="166795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76" name="Rectangle 75"/>
            <p:cNvSpPr/>
            <p:nvPr/>
          </p:nvSpPr>
          <p:spPr>
            <a:xfrm flipH="1">
              <a:off x="8553354" y="3065902"/>
              <a:ext cx="738664" cy="1368514"/>
            </a:xfrm>
            <a:prstGeom prst="rect">
              <a:avLst/>
            </a:prstGeom>
          </p:spPr>
          <p:txBody>
            <a:bodyPr vert="eaVert" wrap="square">
              <a:spAutoFit/>
            </a:bodyPr>
            <a:lstStyle/>
            <a:p>
              <a:r>
                <a:rPr lang="en-SG" dirty="0" err="1" smtClean="0">
                  <a:solidFill>
                    <a:srgbClr val="000000"/>
                  </a:solidFill>
                  <a:latin typeface="Helvetica Neue"/>
                </a:rPr>
                <a:t>test_samples</a:t>
              </a:r>
              <a:endParaRPr lang="en-SG" dirty="0" smtClean="0">
                <a:solidFill>
                  <a:srgbClr val="000000"/>
                </a:solidFill>
                <a:latin typeface="Helvetica Neue"/>
              </a:endParaRPr>
            </a:p>
          </p:txBody>
        </p:sp>
        <p:sp>
          <p:nvSpPr>
            <p:cNvPr id="77" name="Left Brace 76"/>
            <p:cNvSpPr/>
            <p:nvPr/>
          </p:nvSpPr>
          <p:spPr>
            <a:xfrm flipH="1">
              <a:off x="8377420" y="2254130"/>
              <a:ext cx="452933" cy="261846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sp>
          <p:nvSpPr>
            <p:cNvPr id="78" name="Rectangle 77"/>
            <p:cNvSpPr/>
            <p:nvPr/>
          </p:nvSpPr>
          <p:spPr>
            <a:xfrm>
              <a:off x="1231330" y="1426753"/>
              <a:ext cx="1384701" cy="369332"/>
            </a:xfrm>
            <a:prstGeom prst="rect">
              <a:avLst/>
            </a:prstGeom>
          </p:spPr>
          <p:txBody>
            <a:bodyPr vert="horz" wrap="square">
              <a:spAutoFit/>
            </a:bodyPr>
            <a:lstStyle/>
            <a:p>
              <a:r>
                <a:rPr lang="en-US" dirty="0" err="1" smtClean="0">
                  <a:solidFill>
                    <a:srgbClr val="000000"/>
                  </a:solidFill>
                  <a:latin typeface="Helvetica Neue"/>
                </a:rPr>
                <a:t>n_features</a:t>
              </a:r>
              <a:endParaRPr lang="en-SG" dirty="0" smtClean="0">
                <a:solidFill>
                  <a:srgbClr val="000000"/>
                </a:solidFill>
                <a:latin typeface="Helvetica Neue"/>
              </a:endParaRPr>
            </a:p>
          </p:txBody>
        </p:sp>
        <p:sp>
          <p:nvSpPr>
            <p:cNvPr id="79" name="Rectangle 78"/>
            <p:cNvSpPr/>
            <p:nvPr/>
          </p:nvSpPr>
          <p:spPr>
            <a:xfrm>
              <a:off x="829177" y="1075461"/>
              <a:ext cx="2570614" cy="369332"/>
            </a:xfrm>
            <a:prstGeom prst="rect">
              <a:avLst/>
            </a:prstGeom>
          </p:spPr>
          <p:txBody>
            <a:bodyPr vert="horz" wrap="square">
              <a:spAutoFit/>
            </a:bodyPr>
            <a:lstStyle/>
            <a:p>
              <a:r>
                <a:rPr lang="en-US" dirty="0" smtClean="0">
                  <a:solidFill>
                    <a:srgbClr val="000000"/>
                  </a:solidFill>
                  <a:latin typeface="Helvetica Neue"/>
                </a:rPr>
                <a:t>Test Feature Matrix (x)</a:t>
              </a:r>
              <a:endParaRPr lang="en-SG" dirty="0" smtClean="0">
                <a:solidFill>
                  <a:srgbClr val="000000"/>
                </a:solidFill>
                <a:latin typeface="Helvetica Neue"/>
              </a:endParaRPr>
            </a:p>
          </p:txBody>
        </p:sp>
        <p:sp>
          <p:nvSpPr>
            <p:cNvPr id="17" name="Rectangle 16"/>
            <p:cNvSpPr/>
            <p:nvPr/>
          </p:nvSpPr>
          <p:spPr>
            <a:xfrm>
              <a:off x="3197699" y="3020066"/>
              <a:ext cx="2255533" cy="1205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2060"/>
                  </a:solidFill>
                </a:rPr>
                <a:t>Scikit</a:t>
              </a:r>
              <a:r>
                <a:rPr lang="en-US" dirty="0" smtClean="0">
                  <a:solidFill>
                    <a:srgbClr val="002060"/>
                  </a:solidFill>
                </a:rPr>
                <a:t> Model Predict()</a:t>
              </a:r>
              <a:endParaRPr lang="en-SG" dirty="0">
                <a:solidFill>
                  <a:srgbClr val="002060"/>
                </a:solidFill>
              </a:endParaRPr>
            </a:p>
          </p:txBody>
        </p:sp>
        <p:sp>
          <p:nvSpPr>
            <p:cNvPr id="80" name="Right Arrow 79"/>
            <p:cNvSpPr/>
            <p:nvPr/>
          </p:nvSpPr>
          <p:spPr>
            <a:xfrm>
              <a:off x="2753908" y="3354563"/>
              <a:ext cx="455580" cy="6147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2" name="Rectangle 81"/>
            <p:cNvSpPr/>
            <p:nvPr/>
          </p:nvSpPr>
          <p:spPr>
            <a:xfrm>
              <a:off x="6925439" y="1756884"/>
              <a:ext cx="2326776" cy="369332"/>
            </a:xfrm>
            <a:prstGeom prst="rect">
              <a:avLst/>
            </a:prstGeom>
          </p:spPr>
          <p:txBody>
            <a:bodyPr vert="horz" wrap="square">
              <a:spAutoFit/>
            </a:bodyPr>
            <a:lstStyle/>
            <a:p>
              <a:r>
                <a:rPr lang="en-US" dirty="0" smtClean="0">
                  <a:solidFill>
                    <a:srgbClr val="000000"/>
                  </a:solidFill>
                  <a:latin typeface="Helvetica Neue"/>
                </a:rPr>
                <a:t>Test Target vector(y)</a:t>
              </a:r>
              <a:endParaRPr lang="en-SG" dirty="0" smtClean="0">
                <a:solidFill>
                  <a:srgbClr val="000000"/>
                </a:solidFill>
                <a:latin typeface="Helvetica Neue"/>
              </a:endParaRPr>
            </a:p>
          </p:txBody>
        </p:sp>
        <p:sp>
          <p:nvSpPr>
            <p:cNvPr id="84" name="Right Arrow 83"/>
            <p:cNvSpPr/>
            <p:nvPr/>
          </p:nvSpPr>
          <p:spPr>
            <a:xfrm>
              <a:off x="5439977" y="3265911"/>
              <a:ext cx="536975" cy="6147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5" name="Rectangle 84"/>
            <p:cNvSpPr/>
            <p:nvPr/>
          </p:nvSpPr>
          <p:spPr>
            <a:xfrm>
              <a:off x="5907210" y="2992853"/>
              <a:ext cx="1776511" cy="12057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2060"/>
                  </a:solidFill>
                </a:rPr>
                <a:t>Performance Evaluation</a:t>
              </a:r>
              <a:endParaRPr lang="en-SG" dirty="0">
                <a:solidFill>
                  <a:srgbClr val="002060"/>
                </a:solidFill>
              </a:endParaRPr>
            </a:p>
          </p:txBody>
        </p:sp>
        <p:sp>
          <p:nvSpPr>
            <p:cNvPr id="2" name="Down Arrow 1"/>
            <p:cNvSpPr/>
            <p:nvPr/>
          </p:nvSpPr>
          <p:spPr>
            <a:xfrm>
              <a:off x="6375101" y="4225822"/>
              <a:ext cx="870333" cy="87571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6" name="Rectangle 85"/>
            <p:cNvSpPr/>
            <p:nvPr/>
          </p:nvSpPr>
          <p:spPr>
            <a:xfrm>
              <a:off x="5946307" y="5200175"/>
              <a:ext cx="1727922" cy="369332"/>
            </a:xfrm>
            <a:prstGeom prst="rect">
              <a:avLst/>
            </a:prstGeom>
          </p:spPr>
          <p:txBody>
            <a:bodyPr vert="horz" wrap="square">
              <a:spAutoFit/>
            </a:bodyPr>
            <a:lstStyle/>
            <a:p>
              <a:r>
                <a:rPr lang="en-US" dirty="0" smtClean="0">
                  <a:solidFill>
                    <a:srgbClr val="000000"/>
                  </a:solidFill>
                  <a:latin typeface="Helvetica Neue"/>
                </a:rPr>
                <a:t>Test Accuracy</a:t>
              </a:r>
              <a:endParaRPr lang="en-SG" dirty="0" smtClean="0">
                <a:solidFill>
                  <a:srgbClr val="000000"/>
                </a:solidFill>
                <a:latin typeface="Helvetica Neue"/>
              </a:endParaRPr>
            </a:p>
          </p:txBody>
        </p:sp>
      </p:grpSp>
    </p:spTree>
    <p:extLst>
      <p:ext uri="{BB962C8B-B14F-4D97-AF65-F5344CB8AC3E}">
        <p14:creationId xmlns:p14="http://schemas.microsoft.com/office/powerpoint/2010/main" val="35367198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10" name="TextBox 9"/>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sp>
        <p:nvSpPr>
          <p:cNvPr id="9" name="Title 2"/>
          <p:cNvSpPr txBox="1">
            <a:spLocks/>
          </p:cNvSpPr>
          <p:nvPr/>
        </p:nvSpPr>
        <p:spPr>
          <a:xfrm>
            <a:off x="154866" y="7050"/>
            <a:ext cx="8863012"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lvl="0" algn="ctr" fontAlgn="auto">
              <a:spcAft>
                <a:spcPts val="0"/>
              </a:spcAft>
              <a:defRPr/>
            </a:pPr>
            <a:r>
              <a:rPr lang="en-SG" sz="4000" b="1" dirty="0" smtClean="0">
                <a:solidFill>
                  <a:srgbClr val="FF0000"/>
                </a:solidFill>
                <a:latin typeface="Calibri"/>
              </a:rPr>
              <a:t>Simple Linear Example</a:t>
            </a:r>
            <a:endParaRPr kumimoji="0" lang="en-US" sz="4000" i="0" u="none" strike="noStrike" kern="1200" cap="none" spc="0" normalizeH="0" baseline="0" noProof="0" dirty="0">
              <a:ln>
                <a:noFill/>
              </a:ln>
              <a:solidFill>
                <a:srgbClr val="FF0000"/>
              </a:solidFill>
              <a:effectLst/>
              <a:uLnTx/>
              <a:uFillTx/>
              <a:latin typeface="Calibri"/>
            </a:endParaRPr>
          </a:p>
        </p:txBody>
      </p:sp>
      <p:pic>
        <p:nvPicPr>
          <p:cNvPr id="4" name="Picture 3"/>
          <p:cNvPicPr>
            <a:picLocks noChangeAspect="1"/>
          </p:cNvPicPr>
          <p:nvPr/>
        </p:nvPicPr>
        <p:blipFill>
          <a:blip r:embed="rId3"/>
          <a:stretch>
            <a:fillRect/>
          </a:stretch>
        </p:blipFill>
        <p:spPr>
          <a:xfrm>
            <a:off x="280987" y="1164380"/>
            <a:ext cx="6260491" cy="4292289"/>
          </a:xfrm>
          <a:prstGeom prst="rect">
            <a:avLst/>
          </a:prstGeom>
        </p:spPr>
      </p:pic>
      <p:sp>
        <p:nvSpPr>
          <p:cNvPr id="12" name="Rectangle 11"/>
          <p:cNvSpPr/>
          <p:nvPr/>
        </p:nvSpPr>
        <p:spPr>
          <a:xfrm>
            <a:off x="6682986" y="2379118"/>
            <a:ext cx="2193383" cy="2031325"/>
          </a:xfrm>
          <a:prstGeom prst="rect">
            <a:avLst/>
          </a:prstGeom>
        </p:spPr>
        <p:txBody>
          <a:bodyPr wrap="square">
            <a:spAutoFit/>
          </a:bodyPr>
          <a:lstStyle/>
          <a:p>
            <a:pPr marL="285750" indent="-285750">
              <a:buFont typeface="Arial" panose="020B0604020202020204" pitchFamily="34" charset="0"/>
              <a:buChar char="•"/>
            </a:pPr>
            <a:r>
              <a:rPr lang="en-SG" dirty="0" smtClean="0">
                <a:solidFill>
                  <a:srgbClr val="000000"/>
                </a:solidFill>
                <a:latin typeface="Helvetica Neue"/>
              </a:rPr>
              <a:t>Generate a 2-dimensional data x and y</a:t>
            </a:r>
          </a:p>
          <a:p>
            <a:pPr marL="285750" indent="-285750">
              <a:buFont typeface="Arial" panose="020B0604020202020204" pitchFamily="34" charset="0"/>
              <a:buChar char="•"/>
            </a:pPr>
            <a:r>
              <a:rPr lang="en-US" b="0" i="0" dirty="0" smtClean="0">
                <a:solidFill>
                  <a:srgbClr val="000000"/>
                </a:solidFill>
                <a:effectLst/>
                <a:latin typeface="Helvetica Neue"/>
              </a:rPr>
              <a:t>The relationship is linear y=ax</a:t>
            </a:r>
            <a:r>
              <a:rPr lang="en-SG" dirty="0" smtClean="0">
                <a:solidFill>
                  <a:srgbClr val="000000"/>
                </a:solidFill>
                <a:latin typeface="Helvetica Neue"/>
              </a:rPr>
              <a:t>+b</a:t>
            </a:r>
            <a:endParaRPr lang="en-US" dirty="0">
              <a:solidFill>
                <a:srgbClr val="000000"/>
              </a:solidFill>
              <a:latin typeface="Helvetica Neue"/>
            </a:endParaRPr>
          </a:p>
          <a:p>
            <a:pPr marL="285750" indent="-285750">
              <a:buFont typeface="Arial" panose="020B0604020202020204" pitchFamily="34" charset="0"/>
              <a:buChar char="•"/>
            </a:pPr>
            <a:r>
              <a:rPr lang="en-US" dirty="0" smtClean="0">
                <a:solidFill>
                  <a:srgbClr val="000000"/>
                </a:solidFill>
                <a:latin typeface="Helvetica Neue"/>
              </a:rPr>
              <a:t>X is randomly generated</a:t>
            </a:r>
            <a:endParaRPr lang="en-SG" dirty="0" smtClean="0">
              <a:solidFill>
                <a:srgbClr val="000000"/>
              </a:solidFill>
              <a:latin typeface="Helvetica Neue"/>
            </a:endParaRPr>
          </a:p>
        </p:txBody>
      </p:sp>
    </p:spTree>
    <p:extLst>
      <p:ext uri="{BB962C8B-B14F-4D97-AF65-F5344CB8AC3E}">
        <p14:creationId xmlns:p14="http://schemas.microsoft.com/office/powerpoint/2010/main" val="34424036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10" name="TextBox 9"/>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sp>
        <p:nvSpPr>
          <p:cNvPr id="9" name="Title 2"/>
          <p:cNvSpPr txBox="1">
            <a:spLocks/>
          </p:cNvSpPr>
          <p:nvPr/>
        </p:nvSpPr>
        <p:spPr>
          <a:xfrm>
            <a:off x="138113" y="0"/>
            <a:ext cx="8863012"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lvl="0" algn="ctr" fontAlgn="auto">
              <a:spcAft>
                <a:spcPts val="0"/>
              </a:spcAft>
              <a:defRPr/>
            </a:pPr>
            <a:r>
              <a:rPr lang="en-SG" sz="4000" b="1" dirty="0" smtClean="0">
                <a:solidFill>
                  <a:srgbClr val="FF0000"/>
                </a:solidFill>
                <a:latin typeface="Calibri"/>
              </a:rPr>
              <a:t>Simple Linear Example</a:t>
            </a:r>
            <a:endParaRPr kumimoji="0" lang="en-US" sz="4000" i="0" u="none" strike="noStrike" kern="1200" cap="none" spc="0" normalizeH="0" baseline="0" noProof="0" dirty="0">
              <a:ln>
                <a:noFill/>
              </a:ln>
              <a:solidFill>
                <a:srgbClr val="FF0000"/>
              </a:solidFill>
              <a:effectLst/>
              <a:uLnTx/>
              <a:uFillTx/>
              <a:latin typeface="Calibri"/>
            </a:endParaRPr>
          </a:p>
        </p:txBody>
      </p:sp>
      <p:pic>
        <p:nvPicPr>
          <p:cNvPr id="2" name="Picture 1"/>
          <p:cNvPicPr>
            <a:picLocks noChangeAspect="1"/>
          </p:cNvPicPr>
          <p:nvPr/>
        </p:nvPicPr>
        <p:blipFill>
          <a:blip r:embed="rId3"/>
          <a:stretch>
            <a:fillRect/>
          </a:stretch>
        </p:blipFill>
        <p:spPr>
          <a:xfrm>
            <a:off x="-4762" y="1422680"/>
            <a:ext cx="7365265" cy="3857144"/>
          </a:xfrm>
          <a:prstGeom prst="rect">
            <a:avLst/>
          </a:prstGeom>
        </p:spPr>
      </p:pic>
      <p:cxnSp>
        <p:nvCxnSpPr>
          <p:cNvPr id="5" name="Straight Arrow Connector 4"/>
          <p:cNvCxnSpPr/>
          <p:nvPr/>
        </p:nvCxnSpPr>
        <p:spPr>
          <a:xfrm flipH="1">
            <a:off x="6273800" y="1447249"/>
            <a:ext cx="1086703" cy="3092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082572" y="1513838"/>
            <a:ext cx="1918553" cy="1200329"/>
          </a:xfrm>
          <a:prstGeom prst="rect">
            <a:avLst/>
          </a:prstGeom>
        </p:spPr>
        <p:txBody>
          <a:bodyPr wrap="square">
            <a:spAutoFit/>
          </a:bodyPr>
          <a:lstStyle/>
          <a:p>
            <a:r>
              <a:rPr lang="en-SG" dirty="0" smtClean="0">
                <a:solidFill>
                  <a:srgbClr val="000000"/>
                </a:solidFill>
                <a:latin typeface="Helvetica Neue"/>
              </a:rPr>
              <a:t>initialize the </a:t>
            </a:r>
            <a:r>
              <a:rPr lang="en-SG" dirty="0">
                <a:solidFill>
                  <a:srgbClr val="000000"/>
                </a:solidFill>
                <a:latin typeface="Helvetica Neue"/>
              </a:rPr>
              <a:t>class with </a:t>
            </a:r>
            <a:r>
              <a:rPr lang="en-SG" dirty="0" smtClean="0">
                <a:solidFill>
                  <a:srgbClr val="000000"/>
                </a:solidFill>
                <a:latin typeface="Helvetica Neue"/>
              </a:rPr>
              <a:t>desired </a:t>
            </a:r>
            <a:r>
              <a:rPr lang="en-SG" dirty="0" err="1" smtClean="0">
                <a:solidFill>
                  <a:srgbClr val="000000"/>
                </a:solidFill>
                <a:latin typeface="Helvetica Neue"/>
              </a:rPr>
              <a:t>hyperparameter</a:t>
            </a:r>
            <a:endParaRPr lang="en-SG" dirty="0">
              <a:solidFill>
                <a:srgbClr val="000000"/>
              </a:solidFill>
              <a:latin typeface="Helvetica Neue"/>
            </a:endParaRPr>
          </a:p>
        </p:txBody>
      </p:sp>
      <p:cxnSp>
        <p:nvCxnSpPr>
          <p:cNvPr id="19" name="Straight Arrow Connector 18"/>
          <p:cNvCxnSpPr/>
          <p:nvPr/>
        </p:nvCxnSpPr>
        <p:spPr>
          <a:xfrm flipH="1">
            <a:off x="6396471" y="1800222"/>
            <a:ext cx="1106907" cy="2296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7124139" y="2741015"/>
            <a:ext cx="1526169" cy="923330"/>
          </a:xfrm>
          <a:prstGeom prst="rect">
            <a:avLst/>
          </a:prstGeom>
        </p:spPr>
        <p:txBody>
          <a:bodyPr wrap="square">
            <a:spAutoFit/>
          </a:bodyPr>
          <a:lstStyle/>
          <a:p>
            <a:r>
              <a:rPr lang="en-SG" dirty="0"/>
              <a:t>Arrange data into a feature </a:t>
            </a:r>
            <a:r>
              <a:rPr lang="en-SG" dirty="0" smtClean="0"/>
              <a:t>matrix</a:t>
            </a:r>
            <a:endParaRPr lang="en-SG" dirty="0"/>
          </a:p>
        </p:txBody>
      </p:sp>
      <p:sp>
        <p:nvSpPr>
          <p:cNvPr id="12" name="Rectangle 11"/>
          <p:cNvSpPr/>
          <p:nvPr/>
        </p:nvSpPr>
        <p:spPr>
          <a:xfrm>
            <a:off x="4849187" y="1181119"/>
            <a:ext cx="4294813" cy="367698"/>
          </a:xfrm>
          <a:prstGeom prst="rect">
            <a:avLst/>
          </a:prstGeom>
        </p:spPr>
        <p:txBody>
          <a:bodyPr wrap="square">
            <a:spAutoFit/>
          </a:bodyPr>
          <a:lstStyle/>
          <a:p>
            <a:r>
              <a:rPr lang="en-SG" dirty="0" smtClean="0">
                <a:solidFill>
                  <a:srgbClr val="000000"/>
                </a:solidFill>
                <a:latin typeface="Helvetica Neue"/>
              </a:rPr>
              <a:t>Import chosen Linear Regression model</a:t>
            </a:r>
          </a:p>
        </p:txBody>
      </p:sp>
      <p:cxnSp>
        <p:nvCxnSpPr>
          <p:cNvPr id="36" name="Straight Arrow Connector 35"/>
          <p:cNvCxnSpPr>
            <a:stCxn id="23" idx="1"/>
          </p:cNvCxnSpPr>
          <p:nvPr/>
        </p:nvCxnSpPr>
        <p:spPr>
          <a:xfrm flipH="1" flipV="1">
            <a:off x="6335137" y="2375601"/>
            <a:ext cx="789002" cy="827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flipV="1">
            <a:off x="6293570" y="2837267"/>
            <a:ext cx="954723" cy="1117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7214831" y="3664345"/>
            <a:ext cx="1644928" cy="1200329"/>
          </a:xfrm>
          <a:prstGeom prst="rect">
            <a:avLst/>
          </a:prstGeom>
        </p:spPr>
        <p:txBody>
          <a:bodyPr wrap="square">
            <a:spAutoFit/>
          </a:bodyPr>
          <a:lstStyle/>
          <a:p>
            <a:r>
              <a:rPr lang="en-SG" dirty="0">
                <a:solidFill>
                  <a:srgbClr val="000000"/>
                </a:solidFill>
                <a:latin typeface="Helvetica Neue"/>
              </a:rPr>
              <a:t>Fit the model to data by call the </a:t>
            </a:r>
            <a:r>
              <a:rPr lang="en-SG" dirty="0" smtClean="0">
                <a:solidFill>
                  <a:srgbClr val="000000"/>
                </a:solidFill>
                <a:latin typeface="Helvetica Neue"/>
              </a:rPr>
              <a:t>fit() method</a:t>
            </a:r>
            <a:endParaRPr lang="en-SG" dirty="0"/>
          </a:p>
        </p:txBody>
      </p:sp>
      <p:cxnSp>
        <p:nvCxnSpPr>
          <p:cNvPr id="45" name="Straight Arrow Connector 44"/>
          <p:cNvCxnSpPr/>
          <p:nvPr/>
        </p:nvCxnSpPr>
        <p:spPr>
          <a:xfrm flipH="1" flipV="1">
            <a:off x="5730947" y="3829300"/>
            <a:ext cx="435042" cy="8771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4087330" y="4609776"/>
            <a:ext cx="3288080" cy="369332"/>
          </a:xfrm>
          <a:prstGeom prst="rect">
            <a:avLst/>
          </a:prstGeom>
        </p:spPr>
        <p:txBody>
          <a:bodyPr wrap="none">
            <a:spAutoFit/>
          </a:bodyPr>
          <a:lstStyle/>
          <a:p>
            <a:r>
              <a:rPr lang="en-SG" dirty="0">
                <a:solidFill>
                  <a:srgbClr val="000000"/>
                </a:solidFill>
                <a:latin typeface="Helvetica Neue"/>
              </a:rPr>
              <a:t>Apply the model </a:t>
            </a:r>
            <a:r>
              <a:rPr lang="en-SG" dirty="0" smtClean="0">
                <a:solidFill>
                  <a:srgbClr val="000000"/>
                </a:solidFill>
                <a:latin typeface="Helvetica Neue"/>
              </a:rPr>
              <a:t>for evaluation</a:t>
            </a:r>
            <a:endParaRPr lang="en-SG" dirty="0"/>
          </a:p>
        </p:txBody>
      </p:sp>
    </p:spTree>
    <p:extLst>
      <p:ext uri="{BB962C8B-B14F-4D97-AF65-F5344CB8AC3E}">
        <p14:creationId xmlns:p14="http://schemas.microsoft.com/office/powerpoint/2010/main" val="13971387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9" name="Title 2"/>
          <p:cNvSpPr txBox="1">
            <a:spLocks/>
          </p:cNvSpPr>
          <p:nvPr/>
        </p:nvSpPr>
        <p:spPr>
          <a:xfrm>
            <a:off x="138113" y="0"/>
            <a:ext cx="8863012"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lvl="0" algn="ctr" fontAlgn="auto">
              <a:spcAft>
                <a:spcPts val="0"/>
              </a:spcAft>
              <a:defRPr/>
            </a:pPr>
            <a:r>
              <a:rPr lang="en-SG" sz="4000" b="1" dirty="0" smtClean="0">
                <a:solidFill>
                  <a:srgbClr val="FF0000"/>
                </a:solidFill>
                <a:latin typeface="Calibri"/>
              </a:rPr>
              <a:t>MNIST Handwritten Dataset</a:t>
            </a:r>
            <a:endParaRPr kumimoji="0" lang="en-US" sz="4000" i="0" u="none" strike="noStrike" kern="1200" cap="none" spc="0" normalizeH="0" baseline="0" noProof="0" dirty="0">
              <a:ln>
                <a:noFill/>
              </a:ln>
              <a:solidFill>
                <a:srgbClr val="FF0000"/>
              </a:solidFill>
              <a:effectLst/>
              <a:uLnTx/>
              <a:uFillTx/>
              <a:latin typeface="Calibri"/>
            </a:endParaRPr>
          </a:p>
        </p:txBody>
      </p:sp>
      <p:pic>
        <p:nvPicPr>
          <p:cNvPr id="1026" name="Picture 2" descr="Image result for mn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19" y="1487602"/>
            <a:ext cx="7772400" cy="4391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n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72" y="1183499"/>
            <a:ext cx="4597603" cy="304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9767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9" name="Title 2"/>
          <p:cNvSpPr txBox="1">
            <a:spLocks/>
          </p:cNvSpPr>
          <p:nvPr/>
        </p:nvSpPr>
        <p:spPr>
          <a:xfrm>
            <a:off x="138113" y="0"/>
            <a:ext cx="8863012"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lvl="0" algn="ctr" fontAlgn="auto">
              <a:spcAft>
                <a:spcPts val="0"/>
              </a:spcAft>
              <a:defRPr/>
            </a:pPr>
            <a:r>
              <a:rPr lang="en-SG" sz="4000" b="1" dirty="0" smtClean="0">
                <a:solidFill>
                  <a:srgbClr val="FF0000"/>
                </a:solidFill>
                <a:latin typeface="Calibri"/>
              </a:rPr>
              <a:t>MNIST Handwritten Dataset</a:t>
            </a:r>
            <a:endParaRPr kumimoji="0" lang="en-US" sz="4000" i="0" u="none" strike="noStrike" kern="1200" cap="none" spc="0" normalizeH="0" baseline="0" noProof="0" dirty="0">
              <a:ln>
                <a:noFill/>
              </a:ln>
              <a:solidFill>
                <a:srgbClr val="FF0000"/>
              </a:solidFill>
              <a:effectLst/>
              <a:uLnTx/>
              <a:uFillTx/>
              <a:latin typeface="Calibri"/>
            </a:endParaRPr>
          </a:p>
        </p:txBody>
      </p:sp>
      <p:sp>
        <p:nvSpPr>
          <p:cNvPr id="3" name="Rectangle 2"/>
          <p:cNvSpPr/>
          <p:nvPr/>
        </p:nvSpPr>
        <p:spPr>
          <a:xfrm>
            <a:off x="415790" y="846341"/>
            <a:ext cx="8307658" cy="4247317"/>
          </a:xfrm>
          <a:prstGeom prst="rect">
            <a:avLst/>
          </a:prstGeom>
        </p:spPr>
        <p:txBody>
          <a:bodyPr wrap="square">
            <a:spAutoFit/>
          </a:bodyPr>
          <a:lstStyle/>
          <a:p>
            <a:pPr marL="285750" indent="-285750">
              <a:buFont typeface="Arial" panose="020B0604020202020204" pitchFamily="34" charset="0"/>
              <a:buChar char="•"/>
            </a:pPr>
            <a:r>
              <a:rPr lang="en-SG" b="1" dirty="0"/>
              <a:t>The MNIST database (Modified National Institute of Standards and Technology database) </a:t>
            </a:r>
            <a:r>
              <a:rPr lang="en-SG" dirty="0"/>
              <a:t>is a large database of handwritten digits that is commonly used for training various image processing systems</a:t>
            </a:r>
            <a:r>
              <a:rPr lang="en-SG" dirty="0" smtClean="0"/>
              <a:t>.</a:t>
            </a:r>
          </a:p>
          <a:p>
            <a:pPr marL="285750" indent="-285750">
              <a:buFont typeface="Arial" panose="020B0604020202020204" pitchFamily="34" charset="0"/>
              <a:buChar char="•"/>
            </a:pPr>
            <a:endParaRPr lang="en-SG" dirty="0" smtClean="0"/>
          </a:p>
          <a:p>
            <a:pPr marL="285750" indent="-285750">
              <a:buFont typeface="Arial" panose="020B0604020202020204" pitchFamily="34" charset="0"/>
              <a:buChar char="•"/>
            </a:pPr>
            <a:r>
              <a:rPr lang="en-SG" dirty="0" smtClean="0"/>
              <a:t>The </a:t>
            </a:r>
            <a:r>
              <a:rPr lang="en-SG" dirty="0"/>
              <a:t>database is also widely used for training and testing in the field of machine </a:t>
            </a:r>
            <a:r>
              <a:rPr lang="en-SG" dirty="0" smtClean="0"/>
              <a:t>learning.</a:t>
            </a:r>
          </a:p>
          <a:p>
            <a:pPr marL="285750" indent="-285750">
              <a:buFont typeface="Arial" panose="020B0604020202020204" pitchFamily="34" charset="0"/>
              <a:buChar char="•"/>
            </a:pPr>
            <a:endParaRPr lang="en-SG" dirty="0" smtClean="0"/>
          </a:p>
          <a:p>
            <a:pPr marL="285750" indent="-285750">
              <a:buFont typeface="Arial" panose="020B0604020202020204" pitchFamily="34" charset="0"/>
              <a:buChar char="•"/>
            </a:pPr>
            <a:r>
              <a:rPr lang="en-SG" dirty="0" smtClean="0"/>
              <a:t>It </a:t>
            </a:r>
            <a:r>
              <a:rPr lang="en-SG" dirty="0"/>
              <a:t>was created by "re-mixing" the samples from NIST's original datasets. </a:t>
            </a:r>
            <a:r>
              <a:rPr lang="en-SG" dirty="0" smtClean="0"/>
              <a:t> </a:t>
            </a:r>
            <a:r>
              <a:rPr lang="en-SG" dirty="0"/>
              <a:t>Half of the training set and half of the test set were taken from NIST's training dataset, while the other half of the training set and the other half of the test set were taken from NIST's testing dataset.</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smtClean="0"/>
              <a:t>The </a:t>
            </a:r>
            <a:r>
              <a:rPr lang="en-SG" dirty="0"/>
              <a:t>MNIST database contains 60,000 training images and 10,000 testing images</a:t>
            </a:r>
            <a:r>
              <a:rPr lang="en-SG" dirty="0" smtClean="0"/>
              <a:t>.</a:t>
            </a:r>
          </a:p>
          <a:p>
            <a:pPr marL="285750" indent="-285750">
              <a:buFont typeface="Arial" panose="020B0604020202020204" pitchFamily="34" charset="0"/>
              <a:buChar char="•"/>
            </a:pPr>
            <a:endParaRPr lang="en-SG" dirty="0" smtClean="0"/>
          </a:p>
        </p:txBody>
      </p:sp>
      <p:sp>
        <p:nvSpPr>
          <p:cNvPr id="4" name="Rectangle 3"/>
          <p:cNvSpPr/>
          <p:nvPr/>
        </p:nvSpPr>
        <p:spPr>
          <a:xfrm>
            <a:off x="305382" y="4871278"/>
            <a:ext cx="8927828" cy="1200329"/>
          </a:xfrm>
          <a:prstGeom prst="rect">
            <a:avLst/>
          </a:prstGeom>
        </p:spPr>
        <p:txBody>
          <a:bodyPr wrap="square">
            <a:spAutoFit/>
          </a:bodyPr>
          <a:lstStyle/>
          <a:p>
            <a:r>
              <a:rPr lang="en-SG" dirty="0">
                <a:solidFill>
                  <a:srgbClr val="000000"/>
                </a:solidFill>
                <a:latin typeface="Helvetica Neue"/>
              </a:rPr>
              <a:t>More information on the digit dataset from </a:t>
            </a:r>
            <a:r>
              <a:rPr lang="en-SG" dirty="0" err="1">
                <a:solidFill>
                  <a:srgbClr val="000000"/>
                </a:solidFill>
                <a:latin typeface="Helvetica Neue"/>
              </a:rPr>
              <a:t>Sickit</a:t>
            </a:r>
            <a:r>
              <a:rPr lang="en-SG" dirty="0">
                <a:solidFill>
                  <a:srgbClr val="000000"/>
                </a:solidFill>
                <a:latin typeface="Helvetica Neue"/>
              </a:rPr>
              <a:t>:</a:t>
            </a:r>
          </a:p>
          <a:p>
            <a:r>
              <a:rPr lang="en-SG" u="sng" dirty="0">
                <a:solidFill>
                  <a:srgbClr val="337AB7"/>
                </a:solidFill>
                <a:latin typeface="Helvetica Neue"/>
                <a:hlinkClick r:id="rId3"/>
              </a:rPr>
              <a:t>http://scikit-learn.org/stable/auto_examples/datasets/plot_digits_last_image.html</a:t>
            </a:r>
            <a:endParaRPr lang="en-SG" dirty="0">
              <a:solidFill>
                <a:srgbClr val="000000"/>
              </a:solidFill>
              <a:latin typeface="Helvetica Neue"/>
            </a:endParaRPr>
          </a:p>
          <a:p>
            <a:r>
              <a:rPr lang="en-SG" dirty="0">
                <a:solidFill>
                  <a:srgbClr val="000000"/>
                </a:solidFill>
                <a:latin typeface="Helvetica Neue"/>
              </a:rPr>
              <a:t>Detail information on the digit dataset from UCI:</a:t>
            </a:r>
          </a:p>
          <a:p>
            <a:r>
              <a:rPr lang="en-SG" u="sng" dirty="0">
                <a:solidFill>
                  <a:srgbClr val="337AB7"/>
                </a:solidFill>
                <a:latin typeface="Helvetica Neue"/>
                <a:hlinkClick r:id="rId4"/>
              </a:rPr>
              <a:t>http://</a:t>
            </a:r>
            <a:r>
              <a:rPr lang="en-SG" u="sng" dirty="0" smtClean="0">
                <a:solidFill>
                  <a:srgbClr val="337AB7"/>
                </a:solidFill>
                <a:latin typeface="Helvetica Neue"/>
                <a:hlinkClick r:id="rId4"/>
              </a:rPr>
              <a:t>archive.ics.uci.edu/ml/datasets/PenBased+Recognition+of+Handwritten+Digits</a:t>
            </a:r>
            <a:endParaRPr lang="en-SG" b="0" i="0" dirty="0">
              <a:solidFill>
                <a:srgbClr val="000000"/>
              </a:solidFill>
              <a:effectLst/>
              <a:latin typeface="Helvetica Neue"/>
            </a:endParaRPr>
          </a:p>
        </p:txBody>
      </p:sp>
    </p:spTree>
    <p:extLst>
      <p:ext uri="{BB962C8B-B14F-4D97-AF65-F5344CB8AC3E}">
        <p14:creationId xmlns:p14="http://schemas.microsoft.com/office/powerpoint/2010/main" val="1814028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1"/>
          <p:cNvSpPr txBox="1">
            <a:spLocks/>
          </p:cNvSpPr>
          <p:nvPr/>
        </p:nvSpPr>
        <p:spPr bwMode="auto">
          <a:xfrm>
            <a:off x="3508375" y="635000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defTabSz="455613" rtl="0" fontAlgn="base">
              <a:spcBef>
                <a:spcPct val="20000"/>
              </a:spcBef>
              <a:spcAft>
                <a:spcPct val="0"/>
              </a:spcAft>
              <a:buFont typeface="Arial" panose="020B0604020202020204" pitchFamily="34" charset="0"/>
              <a:buChar char="•"/>
              <a:defRPr sz="3200" kern="1200">
                <a:solidFill>
                  <a:schemeClr val="tx1"/>
                </a:solidFill>
                <a:latin typeface="Calibri" panose="020F0502020204030204" pitchFamily="34" charset="0"/>
                <a:ea typeface="+mn-ea"/>
                <a:cs typeface="Arial" charset="0"/>
              </a:defRPr>
            </a:lvl1pPr>
            <a:lvl2pPr marL="742950" indent="-285750" algn="l" defTabSz="455613" rtl="0" fontAlgn="base">
              <a:spcBef>
                <a:spcPct val="20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charset="0"/>
              </a:defRPr>
            </a:lvl2pPr>
            <a:lvl3pPr marL="1143000" indent="-228600" algn="l" defTabSz="455613" rtl="0" fontAlgn="base">
              <a:spcBef>
                <a:spcPct val="20000"/>
              </a:spcBef>
              <a:spcAft>
                <a:spcPct val="0"/>
              </a:spcAft>
              <a:buFont typeface="Arial" panose="020B0604020202020204" pitchFamily="34" charset="0"/>
              <a:buChar char="•"/>
              <a:defRPr sz="2300" kern="1200">
                <a:solidFill>
                  <a:schemeClr val="tx1"/>
                </a:solidFill>
                <a:latin typeface="Calibri" panose="020F0502020204030204" pitchFamily="34" charset="0"/>
                <a:ea typeface="+mn-ea"/>
                <a:cs typeface="Arial" charset="0"/>
              </a:defRPr>
            </a:lvl3pPr>
            <a:lvl4pPr marL="16002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4pPr>
            <a:lvl5pPr marL="2057400" indent="-228600" algn="l" defTabSz="455613" rtl="0" fontAlgn="base">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5pPr>
            <a:lvl6pPr marL="25146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6pPr>
            <a:lvl7pPr marL="29718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7pPr>
            <a:lvl8pPr marL="34290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8pPr>
            <a:lvl9pPr marL="3886200" indent="-228600" algn="l" defTabSz="455613"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srgbClr val="A0A0A0"/>
                </a:solidFill>
                <a:effectLst/>
                <a:uLnTx/>
                <a:uFillTx/>
                <a:latin typeface="Calibri" panose="020F0502020204030204" pitchFamily="34" charset="0"/>
                <a:ea typeface="+mn-ea"/>
                <a:cs typeface="Arial" charset="0"/>
              </a:rPr>
              <a:t>11</a:t>
            </a:r>
          </a:p>
        </p:txBody>
      </p:sp>
      <p:sp>
        <p:nvSpPr>
          <p:cNvPr id="9" name="Title 2"/>
          <p:cNvSpPr txBox="1">
            <a:spLocks/>
          </p:cNvSpPr>
          <p:nvPr/>
        </p:nvSpPr>
        <p:spPr>
          <a:xfrm>
            <a:off x="138113" y="0"/>
            <a:ext cx="8863012" cy="132584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bg1"/>
                </a:solidFill>
                <a:latin typeface="Arial" pitchFamily="34" charset="0"/>
                <a:ea typeface="+mj-ea"/>
                <a:cs typeface="Arial" pitchFamily="34" charset="0"/>
              </a:defRPr>
            </a:lvl1pPr>
          </a:lstStyle>
          <a:p>
            <a:pPr lvl="0" algn="ctr" fontAlgn="auto">
              <a:spcAft>
                <a:spcPts val="0"/>
              </a:spcAft>
              <a:defRPr/>
            </a:pPr>
            <a:r>
              <a:rPr lang="en-SG" sz="4000" b="1" dirty="0" smtClean="0">
                <a:solidFill>
                  <a:srgbClr val="FF0000"/>
                </a:solidFill>
                <a:latin typeface="Calibri"/>
              </a:rPr>
              <a:t>Confusion Matrix for Classification</a:t>
            </a:r>
            <a:endParaRPr kumimoji="0" lang="en-US" sz="4000" i="0" u="none" strike="noStrike" kern="1200" cap="none" spc="0" normalizeH="0" baseline="0" noProof="0" dirty="0">
              <a:ln>
                <a:noFill/>
              </a:ln>
              <a:solidFill>
                <a:srgbClr val="FF0000"/>
              </a:solidFill>
              <a:effectLst/>
              <a:uLnTx/>
              <a:uFillTx/>
              <a:latin typeface="Calibri"/>
            </a:endParaRPr>
          </a:p>
        </p:txBody>
      </p:sp>
      <p:pic>
        <p:nvPicPr>
          <p:cNvPr id="5" name="Picture 4"/>
          <p:cNvPicPr>
            <a:picLocks noChangeAspect="1"/>
          </p:cNvPicPr>
          <p:nvPr/>
        </p:nvPicPr>
        <p:blipFill>
          <a:blip r:embed="rId4"/>
          <a:stretch>
            <a:fillRect/>
          </a:stretch>
        </p:blipFill>
        <p:spPr>
          <a:xfrm>
            <a:off x="1727336" y="927680"/>
            <a:ext cx="5619750" cy="4686300"/>
          </a:xfrm>
          <a:prstGeom prst="rect">
            <a:avLst/>
          </a:prstGeom>
        </p:spPr>
      </p:pic>
      <p:sp>
        <p:nvSpPr>
          <p:cNvPr id="11" name="Rectangle 10"/>
          <p:cNvSpPr/>
          <p:nvPr/>
        </p:nvSpPr>
        <p:spPr>
          <a:xfrm>
            <a:off x="216172" y="5335658"/>
            <a:ext cx="8927828" cy="646331"/>
          </a:xfrm>
          <a:prstGeom prst="rect">
            <a:avLst/>
          </a:prstGeom>
        </p:spPr>
        <p:txBody>
          <a:bodyPr wrap="square">
            <a:spAutoFit/>
          </a:bodyPr>
          <a:lstStyle/>
          <a:p>
            <a:r>
              <a:rPr lang="en-SG" dirty="0" smtClean="0">
                <a:solidFill>
                  <a:srgbClr val="000000"/>
                </a:solidFill>
                <a:latin typeface="Helvetica Neue"/>
              </a:rPr>
              <a:t>Confusion Matrix plotted as heat-map </a:t>
            </a:r>
            <a:r>
              <a:rPr lang="en-SG" dirty="0">
                <a:solidFill>
                  <a:srgbClr val="000000"/>
                </a:solidFill>
                <a:latin typeface="Helvetica Neue"/>
              </a:rPr>
              <a:t>for </a:t>
            </a:r>
            <a:r>
              <a:rPr lang="en-SG" dirty="0" err="1" smtClean="0">
                <a:solidFill>
                  <a:srgbClr val="000000"/>
                </a:solidFill>
                <a:latin typeface="Helvetica Neue"/>
              </a:rPr>
              <a:t>SGDClassifier</a:t>
            </a:r>
            <a:r>
              <a:rPr lang="en-SG" dirty="0" smtClean="0">
                <a:solidFill>
                  <a:srgbClr val="000000"/>
                </a:solidFill>
                <a:latin typeface="Helvetica Neue"/>
              </a:rPr>
              <a:t> for MNIST Handwritten Dataset with classification accuracy </a:t>
            </a:r>
            <a:r>
              <a:rPr lang="en-SG" dirty="0">
                <a:solidFill>
                  <a:srgbClr val="000000"/>
                </a:solidFill>
                <a:latin typeface="Helvetica Neue"/>
              </a:rPr>
              <a:t>of </a:t>
            </a:r>
            <a:r>
              <a:rPr lang="en-SG" dirty="0" smtClean="0">
                <a:solidFill>
                  <a:srgbClr val="000000"/>
                </a:solidFill>
                <a:latin typeface="Helvetica Neue"/>
              </a:rPr>
              <a:t>92%</a:t>
            </a:r>
            <a:endParaRPr lang="en-SG" b="0" i="0" dirty="0">
              <a:solidFill>
                <a:srgbClr val="000000"/>
              </a:solidFill>
              <a:effectLst/>
              <a:latin typeface="Helvetica Neue"/>
            </a:endParaRPr>
          </a:p>
        </p:txBody>
      </p:sp>
      <p:sp>
        <p:nvSpPr>
          <p:cNvPr id="6" name="Rectangle 2"/>
          <p:cNvSpPr>
            <a:spLocks noChangeArrowheads="1"/>
          </p:cNvSpPr>
          <p:nvPr/>
        </p:nvSpPr>
        <p:spPr bwMode="auto">
          <a:xfrm>
            <a:off x="0" y="0"/>
            <a:ext cx="433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a:ea typeface="Courier New" panose="02070309020205020404" pitchFamily="49" charset="0"/>
              </a:rPr>
              <a:t>0.9277777777777778 </a:t>
            </a:r>
            <a:endParaRPr kumimoji="0" lang="en-US" altLang="en-US" sz="6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panose="020B0604020202020204" pitchFamily="34" charset="0"/>
                <a:ea typeface="Helvetica Neue"/>
              </a:rPr>
              <a:t/>
            </a:r>
            <a:br>
              <a:rPr kumimoji="0" lang="en-US" altLang="en-US" sz="1000" b="0" i="0" u="none" strike="noStrike" cap="none" normalizeH="0" baseline="0" smtClean="0">
                <a:ln>
                  <a:noFill/>
                </a:ln>
                <a:solidFill>
                  <a:srgbClr val="000000"/>
                </a:solidFill>
                <a:effectLst/>
                <a:latin typeface="Arial" panose="020B0604020202020204" pitchFamily="34" charset="0"/>
                <a:ea typeface="Helvetica Neue"/>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Rectangle 3"/>
          <p:cNvSpPr>
            <a:spLocks noChangeArrowheads="1"/>
          </p:cNvSpPr>
          <p:nvPr/>
        </p:nvSpPr>
        <p:spPr bwMode="auto">
          <a:xfrm>
            <a:off x="152400" y="152400"/>
            <a:ext cx="433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0.9277777777777778 </a:t>
            </a:r>
            <a:endParaRPr kumimoji="0" lang="en-US" altLang="en-US" sz="6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panose="020B0604020202020204" pitchFamily="34" charset="0"/>
                <a:ea typeface="Helvetica Neue"/>
              </a:rPr>
              <a:t/>
            </a:r>
            <a:br>
              <a:rPr kumimoji="0" lang="en-US" altLang="en-US" sz="1000" b="0" i="0" u="none" strike="noStrike" cap="none" normalizeH="0" baseline="0" smtClean="0">
                <a:ln>
                  <a:noFill/>
                </a:ln>
                <a:solidFill>
                  <a:srgbClr val="000000"/>
                </a:solidFill>
                <a:effectLst/>
                <a:latin typeface="Arial" panose="020B0604020202020204" pitchFamily="34" charset="0"/>
                <a:ea typeface="Helvetica Neue"/>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6735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7" name="Rectangle 1030"/>
          <p:cNvSpPr>
            <a:spLocks noChangeArrowheads="1"/>
          </p:cNvSpPr>
          <p:nvPr/>
        </p:nvSpPr>
        <p:spPr bwMode="auto">
          <a:xfrm>
            <a:off x="0" y="12483"/>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0">
              <a:spcBef>
                <a:spcPct val="0"/>
              </a:spcBef>
              <a:buNone/>
              <a:defRPr/>
            </a:pPr>
            <a:r>
              <a:rPr lang="en-US" altLang="en-US" sz="4000" b="1" dirty="0" smtClean="0">
                <a:solidFill>
                  <a:srgbClr val="EF0C1D"/>
                </a:solidFill>
              </a:rPr>
              <a:t>Machine Learning Main Tasks</a:t>
            </a:r>
            <a:endPar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endParaRPr>
          </a:p>
        </p:txBody>
      </p:sp>
      <p:sp>
        <p:nvSpPr>
          <p:cNvPr id="10" name="Rectangle 9"/>
          <p:cNvSpPr/>
          <p:nvPr/>
        </p:nvSpPr>
        <p:spPr>
          <a:xfrm>
            <a:off x="537466" y="1925668"/>
            <a:ext cx="8720137" cy="2554545"/>
          </a:xfrm>
          <a:prstGeom prst="rect">
            <a:avLst/>
          </a:prstGeom>
        </p:spPr>
        <p:txBody>
          <a:bodyPr wrap="square">
            <a:spAutoFit/>
          </a:bodyPr>
          <a:lstStyle/>
          <a:p>
            <a:r>
              <a:rPr lang="en-SG" sz="2800" dirty="0">
                <a:solidFill>
                  <a:srgbClr val="000000"/>
                </a:solidFill>
                <a:latin typeface="Arial" panose="020B0604020202020204" pitchFamily="34" charset="0"/>
              </a:rPr>
              <a:t>• </a:t>
            </a:r>
            <a:r>
              <a:rPr lang="en-SG" sz="2800" dirty="0">
                <a:solidFill>
                  <a:srgbClr val="000000"/>
                </a:solidFill>
                <a:latin typeface="Calibri" panose="020F0502020204030204" pitchFamily="34" charset="0"/>
              </a:rPr>
              <a:t>Develop systems that can automatically adapt and </a:t>
            </a:r>
            <a:r>
              <a:rPr lang="en-SG" sz="2800" dirty="0" smtClean="0">
                <a:solidFill>
                  <a:srgbClr val="000000"/>
                </a:solidFill>
                <a:latin typeface="Calibri" panose="020F0502020204030204" pitchFamily="34" charset="0"/>
              </a:rPr>
              <a:t>customize themselves </a:t>
            </a:r>
            <a:r>
              <a:rPr lang="en-SG" sz="2800" dirty="0">
                <a:solidFill>
                  <a:srgbClr val="000000"/>
                </a:solidFill>
                <a:latin typeface="Calibri" panose="020F0502020204030204" pitchFamily="34" charset="0"/>
              </a:rPr>
              <a:t>to individual users.</a:t>
            </a:r>
          </a:p>
          <a:p>
            <a:pPr lvl="1"/>
            <a:r>
              <a:rPr lang="en-SG" sz="2400" dirty="0">
                <a:solidFill>
                  <a:srgbClr val="000000"/>
                </a:solidFill>
                <a:latin typeface="Arial" panose="020B0604020202020204" pitchFamily="34" charset="0"/>
              </a:rPr>
              <a:t>– </a:t>
            </a:r>
            <a:r>
              <a:rPr lang="en-SG" sz="2400" dirty="0">
                <a:solidFill>
                  <a:srgbClr val="000000"/>
                </a:solidFill>
                <a:latin typeface="Calibri" panose="020F0502020204030204" pitchFamily="34" charset="0"/>
              </a:rPr>
              <a:t>Personalized news or mail filter</a:t>
            </a:r>
          </a:p>
          <a:p>
            <a:r>
              <a:rPr lang="en-SG" sz="2800" dirty="0">
                <a:solidFill>
                  <a:srgbClr val="000000"/>
                </a:solidFill>
                <a:latin typeface="Arial" panose="020B0604020202020204" pitchFamily="34" charset="0"/>
              </a:rPr>
              <a:t>• </a:t>
            </a:r>
            <a:r>
              <a:rPr lang="en-SG" sz="2800" dirty="0">
                <a:solidFill>
                  <a:srgbClr val="000000"/>
                </a:solidFill>
                <a:latin typeface="Calibri" panose="020F0502020204030204" pitchFamily="34" charset="0"/>
              </a:rPr>
              <a:t>Discover new knowledge from large </a:t>
            </a:r>
            <a:r>
              <a:rPr lang="en-SG" sz="2800" dirty="0" smtClean="0">
                <a:solidFill>
                  <a:srgbClr val="000000"/>
                </a:solidFill>
                <a:latin typeface="Calibri" panose="020F0502020204030204" pitchFamily="34" charset="0"/>
              </a:rPr>
              <a:t>databases</a:t>
            </a:r>
          </a:p>
          <a:p>
            <a:endParaRPr lang="en-SG" sz="2800" dirty="0">
              <a:solidFill>
                <a:srgbClr val="000000"/>
              </a:solidFill>
              <a:latin typeface="Calibri" panose="020F0502020204030204" pitchFamily="34" charset="0"/>
            </a:endParaRPr>
          </a:p>
          <a:p>
            <a:r>
              <a:rPr lang="en-SG" sz="2400" dirty="0" smtClean="0">
                <a:solidFill>
                  <a:srgbClr val="000000"/>
                </a:solidFill>
                <a:latin typeface="Arial" panose="020B0604020202020204" pitchFamily="34" charset="0"/>
              </a:rPr>
              <a:t>– </a:t>
            </a:r>
            <a:r>
              <a:rPr lang="en-SG" sz="2400" dirty="0">
                <a:solidFill>
                  <a:srgbClr val="000000"/>
                </a:solidFill>
                <a:latin typeface="Calibri" panose="020F0502020204030204" pitchFamily="34" charset="0"/>
              </a:rPr>
              <a:t>Market basket analysis (e.g. diapers and beer</a:t>
            </a:r>
            <a:r>
              <a:rPr lang="en-SG" sz="2400" dirty="0" smtClean="0">
                <a:solidFill>
                  <a:srgbClr val="000000"/>
                </a:solidFill>
                <a:latin typeface="Calibri" panose="020F0502020204030204" pitchFamily="34" charset="0"/>
              </a:rPr>
              <a:t>)</a:t>
            </a:r>
            <a:endParaRPr lang="en-SG"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515654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0988" y="6253163"/>
            <a:ext cx="5243512" cy="254000"/>
          </a:xfrm>
          <a:prstGeom prst="rect">
            <a:avLst/>
          </a:prstGeom>
          <a:noFill/>
        </p:spPr>
        <p:txBody>
          <a:bodyPr>
            <a:spAutoFit/>
          </a:bodyPr>
          <a:lstStyle/>
          <a:p>
            <a:pPr marL="0" marR="0" lvl="0" indent="0" algn="l" defTabSz="45714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0000"/>
                </a:solidFill>
                <a:effectLst/>
                <a:uLnTx/>
                <a:uFillTx/>
                <a:latin typeface="Calibri"/>
                <a:ea typeface="+mn-ea"/>
                <a:cs typeface="Arial" charset="0"/>
              </a:rPr>
              <a:t> AY2018/2019 OCT SEMESTER</a:t>
            </a:r>
            <a:endParaRPr kumimoji="0" lang="en-US" sz="1050" b="0" i="0" u="none" strike="noStrike" kern="1200" cap="none" spc="0" normalizeH="0" baseline="0" noProof="0" dirty="0">
              <a:ln>
                <a:noFill/>
              </a:ln>
              <a:solidFill>
                <a:srgbClr val="FF0000"/>
              </a:solidFill>
              <a:effectLst/>
              <a:uLnTx/>
              <a:uFillTx/>
              <a:latin typeface="Calibri"/>
              <a:ea typeface="+mn-ea"/>
              <a:cs typeface="Arial" charset="0"/>
            </a:endParaRPr>
          </a:p>
        </p:txBody>
      </p:sp>
      <p:pic>
        <p:nvPicPr>
          <p:cNvPr id="51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5" y="6292850"/>
            <a:ext cx="2584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Slide Number Placeholder 1"/>
          <p:cNvSpPr>
            <a:spLocks noGrp="1"/>
          </p:cNvSpPr>
          <p:nvPr>
            <p:ph type="sldNum" sz="quarter" idx="12"/>
          </p:nvPr>
        </p:nvSpPr>
        <p:spPr bwMode="auto">
          <a:xfrm>
            <a:off x="3508375" y="6350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56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5613">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56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56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455613" rtl="0" eaLnBrk="1" fontAlgn="base" latinLnBrk="0" hangingPunct="1">
              <a:lnSpc>
                <a:spcPct val="100000"/>
              </a:lnSpc>
              <a:spcBef>
                <a:spcPct val="0"/>
              </a:spcBef>
              <a:spcAft>
                <a:spcPct val="0"/>
              </a:spcAft>
              <a:buClrTx/>
              <a:buSzTx/>
              <a:buFontTx/>
              <a:buNone/>
              <a:tabLst/>
              <a:defRPr/>
            </a:pPr>
            <a:fld id="{7F26BCBA-EF85-4B41-A6DB-6B2E4D965B65}" type="slidenum">
              <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rPr>
              <a:pPr marL="0" marR="0" lvl="0" indent="0" algn="ctr" defTabSz="455613"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smtClean="0">
              <a:ln>
                <a:noFill/>
              </a:ln>
              <a:solidFill>
                <a:srgbClr val="A0A0A0"/>
              </a:solidFill>
              <a:effectLst/>
              <a:uLnTx/>
              <a:uFillTx/>
              <a:latin typeface="Calibri" panose="020F0502020204030204" pitchFamily="34" charset="0"/>
              <a:ea typeface="+mn-ea"/>
              <a:cs typeface="Arial" charset="0"/>
            </a:endParaRPr>
          </a:p>
        </p:txBody>
      </p:sp>
      <p:sp>
        <p:nvSpPr>
          <p:cNvPr id="7" name="Rectangle 1030"/>
          <p:cNvSpPr>
            <a:spLocks noChangeArrowheads="1"/>
          </p:cNvSpPr>
          <p:nvPr/>
        </p:nvSpPr>
        <p:spPr bwMode="auto">
          <a:xfrm>
            <a:off x="0" y="12483"/>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3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0">
              <a:spcBef>
                <a:spcPct val="0"/>
              </a:spcBef>
              <a:buNone/>
              <a:defRPr/>
            </a:pPr>
            <a:r>
              <a:rPr lang="en-US" altLang="en-US" sz="4000" b="1" dirty="0" smtClean="0">
                <a:solidFill>
                  <a:srgbClr val="EF0C1D"/>
                </a:solidFill>
              </a:rPr>
              <a:t>Machine Learning Main Tasks</a:t>
            </a:r>
            <a:endParaRPr kumimoji="0" lang="en-US" altLang="en-US" sz="4000" b="1" i="0" u="none" strike="noStrike" kern="1200" cap="none" spc="0" normalizeH="0" baseline="0" noProof="0" dirty="0" smtClean="0">
              <a:ln>
                <a:noFill/>
              </a:ln>
              <a:solidFill>
                <a:srgbClr val="EF0C1D"/>
              </a:solidFill>
              <a:effectLst/>
              <a:uLnTx/>
              <a:uFillTx/>
              <a:latin typeface="Calibri" panose="020F0502020204030204" pitchFamily="34" charset="0"/>
              <a:ea typeface="+mn-ea"/>
              <a:cs typeface="Arial" charset="0"/>
            </a:endParaRPr>
          </a:p>
        </p:txBody>
      </p:sp>
      <p:sp>
        <p:nvSpPr>
          <p:cNvPr id="10" name="Rectangle 9"/>
          <p:cNvSpPr/>
          <p:nvPr/>
        </p:nvSpPr>
        <p:spPr>
          <a:xfrm>
            <a:off x="263409" y="1423863"/>
            <a:ext cx="8720137" cy="3108543"/>
          </a:xfrm>
          <a:prstGeom prst="rect">
            <a:avLst/>
          </a:prstGeom>
        </p:spPr>
        <p:txBody>
          <a:bodyPr wrap="square">
            <a:spAutoFit/>
          </a:bodyPr>
          <a:lstStyle/>
          <a:p>
            <a:r>
              <a:rPr lang="en-SG" sz="2800" dirty="0" smtClean="0">
                <a:solidFill>
                  <a:srgbClr val="000000"/>
                </a:solidFill>
                <a:latin typeface="Arial" panose="020B0604020202020204" pitchFamily="34" charset="0"/>
              </a:rPr>
              <a:t>• </a:t>
            </a:r>
            <a:r>
              <a:rPr lang="en-SG" sz="2800" dirty="0">
                <a:solidFill>
                  <a:srgbClr val="000000"/>
                </a:solidFill>
                <a:latin typeface="Calibri" panose="020F0502020204030204" pitchFamily="34" charset="0"/>
              </a:rPr>
              <a:t>Ability to mimic human and replace certain monotonous tasks </a:t>
            </a:r>
            <a:r>
              <a:rPr lang="en-SG" sz="2800" dirty="0" smtClean="0">
                <a:solidFill>
                  <a:srgbClr val="000000"/>
                </a:solidFill>
                <a:latin typeface="Calibri" panose="020F0502020204030204" pitchFamily="34" charset="0"/>
              </a:rPr>
              <a:t>which </a:t>
            </a:r>
            <a:r>
              <a:rPr lang="en-SG" sz="2800" dirty="0">
                <a:solidFill>
                  <a:srgbClr val="000000"/>
                </a:solidFill>
                <a:latin typeface="Calibri" panose="020F0502020204030204" pitchFamily="34" charset="0"/>
              </a:rPr>
              <a:t>require some intelligence.</a:t>
            </a:r>
          </a:p>
          <a:p>
            <a:r>
              <a:rPr lang="en-SG" sz="2800" dirty="0">
                <a:solidFill>
                  <a:srgbClr val="000000"/>
                </a:solidFill>
                <a:latin typeface="Arial" panose="020B0604020202020204" pitchFamily="34" charset="0"/>
              </a:rPr>
              <a:t>• </a:t>
            </a:r>
            <a:r>
              <a:rPr lang="en-SG" sz="2800" dirty="0">
                <a:solidFill>
                  <a:srgbClr val="000000"/>
                </a:solidFill>
                <a:latin typeface="Calibri" panose="020F0502020204030204" pitchFamily="34" charset="0"/>
              </a:rPr>
              <a:t>like recognizing handwritten characters</a:t>
            </a:r>
          </a:p>
          <a:p>
            <a:r>
              <a:rPr lang="en-SG" sz="2800" dirty="0">
                <a:solidFill>
                  <a:srgbClr val="000000"/>
                </a:solidFill>
                <a:latin typeface="Arial" panose="020B0604020202020204" pitchFamily="34" charset="0"/>
              </a:rPr>
              <a:t>• </a:t>
            </a:r>
            <a:r>
              <a:rPr lang="en-SG" sz="2800" dirty="0">
                <a:solidFill>
                  <a:srgbClr val="000000"/>
                </a:solidFill>
                <a:latin typeface="Calibri" panose="020F0502020204030204" pitchFamily="34" charset="0"/>
              </a:rPr>
              <a:t>Develop systems that are too difficult/expensive to </a:t>
            </a:r>
            <a:r>
              <a:rPr lang="en-SG" sz="2800" dirty="0" smtClean="0">
                <a:solidFill>
                  <a:srgbClr val="000000"/>
                </a:solidFill>
                <a:latin typeface="Calibri" panose="020F0502020204030204" pitchFamily="34" charset="0"/>
              </a:rPr>
              <a:t>construct manually </a:t>
            </a:r>
            <a:r>
              <a:rPr lang="en-SG" sz="2800" dirty="0">
                <a:solidFill>
                  <a:srgbClr val="000000"/>
                </a:solidFill>
                <a:latin typeface="Calibri" panose="020F0502020204030204" pitchFamily="34" charset="0"/>
              </a:rPr>
              <a:t>because they require specific detailed skills </a:t>
            </a:r>
            <a:r>
              <a:rPr lang="en-SG" sz="2800" dirty="0" smtClean="0">
                <a:solidFill>
                  <a:srgbClr val="000000"/>
                </a:solidFill>
                <a:latin typeface="Calibri" panose="020F0502020204030204" pitchFamily="34" charset="0"/>
              </a:rPr>
              <a:t>or  knowledge </a:t>
            </a:r>
            <a:r>
              <a:rPr lang="en-SG" sz="2800" dirty="0">
                <a:solidFill>
                  <a:srgbClr val="000000"/>
                </a:solidFill>
                <a:latin typeface="Calibri" panose="020F0502020204030204" pitchFamily="34" charset="0"/>
              </a:rPr>
              <a:t>tuned to a specific task (knowledge </a:t>
            </a:r>
            <a:r>
              <a:rPr lang="en-SG" sz="2800" dirty="0" smtClean="0">
                <a:solidFill>
                  <a:srgbClr val="000000"/>
                </a:solidFill>
                <a:latin typeface="Calibri" panose="020F0502020204030204" pitchFamily="34" charset="0"/>
              </a:rPr>
              <a:t>engineering bottleneck</a:t>
            </a:r>
            <a:r>
              <a:rPr lang="en-SG" sz="2800" dirty="0">
                <a:solidFill>
                  <a:srgbClr val="000000"/>
                </a:solidFill>
                <a:latin typeface="Calibri" panose="020F0502020204030204" pitchFamily="34" charset="0"/>
              </a:rPr>
              <a:t>).</a:t>
            </a:r>
            <a:endParaRPr lang="en-US" sz="2600" dirty="0">
              <a:latin typeface="+mj-lt"/>
            </a:endParaRPr>
          </a:p>
        </p:txBody>
      </p:sp>
    </p:spTree>
    <p:extLst>
      <p:ext uri="{BB962C8B-B14F-4D97-AF65-F5344CB8AC3E}">
        <p14:creationId xmlns:p14="http://schemas.microsoft.com/office/powerpoint/2010/main" val="519351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6625" y="574772"/>
            <a:ext cx="6858000" cy="906556"/>
          </a:xfrm>
        </p:spPr>
        <p:txBody>
          <a:bodyPr>
            <a:noAutofit/>
          </a:bodyPr>
          <a:lstStyle/>
          <a:p>
            <a:pPr algn="ctr"/>
            <a:r>
              <a:rPr lang="en-US" altLang="zh-CN" sz="4500" dirty="0">
                <a:solidFill>
                  <a:schemeClr val="tx1"/>
                </a:solidFill>
              </a:rPr>
              <a:t>Human Learning</a:t>
            </a:r>
            <a:endParaRPr lang="en-US" sz="4500" dirty="0">
              <a:solidFill>
                <a:schemeClr val="tx1"/>
              </a:solidFill>
            </a:endParaRPr>
          </a:p>
        </p:txBody>
      </p:sp>
      <p:grpSp>
        <p:nvGrpSpPr>
          <p:cNvPr id="6" name="Group 5"/>
          <p:cNvGrpSpPr/>
          <p:nvPr/>
        </p:nvGrpSpPr>
        <p:grpSpPr>
          <a:xfrm>
            <a:off x="173205" y="2316256"/>
            <a:ext cx="3971940" cy="2498000"/>
            <a:chOff x="141292" y="1838884"/>
            <a:chExt cx="7314574" cy="4615328"/>
          </a:xfrm>
        </p:grpSpPr>
        <p:pic>
          <p:nvPicPr>
            <p:cNvPr id="5" name="Picture 4"/>
            <p:cNvPicPr>
              <a:picLocks noChangeAspect="1"/>
            </p:cNvPicPr>
            <p:nvPr/>
          </p:nvPicPr>
          <p:blipFill>
            <a:blip r:embed="rId3"/>
            <a:stretch>
              <a:fillRect/>
            </a:stretch>
          </p:blipFill>
          <p:spPr>
            <a:xfrm>
              <a:off x="141292" y="1838884"/>
              <a:ext cx="4492334" cy="3710268"/>
            </a:xfrm>
            <a:prstGeom prst="rect">
              <a:avLst/>
            </a:prstGeom>
          </p:spPr>
        </p:pic>
        <p:pic>
          <p:nvPicPr>
            <p:cNvPr id="1030" name="Picture 6" descr="Image result for addition book for studen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2470" y="3249165"/>
              <a:ext cx="4273396" cy="320504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4370372" y="1740957"/>
            <a:ext cx="4157899" cy="3416320"/>
          </a:xfrm>
          <a:prstGeom prst="rect">
            <a:avLst/>
          </a:prstGeom>
        </p:spPr>
        <p:txBody>
          <a:bodyPr wrap="square">
            <a:spAutoFit/>
          </a:bodyPr>
          <a:lstStyle/>
          <a:p>
            <a:pPr marL="214313" indent="-214313">
              <a:buFont typeface="Arial" panose="020B0604020202020204" pitchFamily="34" charset="0"/>
              <a:buChar char="•"/>
            </a:pPr>
            <a:r>
              <a:rPr lang="en-US" sz="2400" dirty="0"/>
              <a:t>Show sample of  examples for learning</a:t>
            </a:r>
          </a:p>
          <a:p>
            <a:pPr marL="214313" indent="-214313">
              <a:buFont typeface="Arial" panose="020B0604020202020204" pitchFamily="34" charset="0"/>
              <a:buChar char="•"/>
            </a:pPr>
            <a:r>
              <a:rPr lang="en-US" sz="2400" dirty="0"/>
              <a:t>Not for the kid to be fixed to the material</a:t>
            </a:r>
          </a:p>
          <a:p>
            <a:pPr marL="214313" indent="-214313">
              <a:buFont typeface="Arial" panose="020B0604020202020204" pitchFamily="34" charset="0"/>
              <a:buChar char="•"/>
            </a:pPr>
            <a:r>
              <a:rPr lang="en-US" sz="2400" dirty="0"/>
              <a:t>Able to apply</a:t>
            </a:r>
          </a:p>
          <a:p>
            <a:pPr marL="214313" indent="-214313">
              <a:buFont typeface="Arial" panose="020B0604020202020204" pitchFamily="34" charset="0"/>
              <a:buChar char="•"/>
            </a:pPr>
            <a:r>
              <a:rPr lang="en-US" sz="2400" dirty="0"/>
              <a:t>Able to extrapolate</a:t>
            </a:r>
          </a:p>
          <a:p>
            <a:pPr marL="214313" indent="-214313">
              <a:buFont typeface="Arial" panose="020B0604020202020204" pitchFamily="34" charset="0"/>
              <a:buChar char="•"/>
            </a:pPr>
            <a:r>
              <a:rPr lang="en-US" sz="2400" dirty="0"/>
              <a:t>Able to adapt to similar cases</a:t>
            </a:r>
          </a:p>
          <a:p>
            <a:pPr marL="214313" indent="-214313">
              <a:buFont typeface="Arial" panose="020B0604020202020204" pitchFamily="34" charset="0"/>
              <a:buChar char="•"/>
            </a:pPr>
            <a:r>
              <a:rPr lang="en-US" sz="2400" dirty="0"/>
              <a:t>Able to innovate</a:t>
            </a:r>
          </a:p>
        </p:txBody>
      </p:sp>
    </p:spTree>
    <p:extLst>
      <p:ext uri="{BB962C8B-B14F-4D97-AF65-F5344CB8AC3E}">
        <p14:creationId xmlns:p14="http://schemas.microsoft.com/office/powerpoint/2010/main" val="2808237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l="-6000" r="-6000"/>
          </a:stretch>
        </a:blipFill>
        <a:effectLst/>
      </p:bgPr>
    </p:bg>
    <p:spTree>
      <p:nvGrpSpPr>
        <p:cNvPr id="1" name=""/>
        <p:cNvGrpSpPr/>
        <p:nvPr/>
      </p:nvGrpSpPr>
      <p:grpSpPr>
        <a:xfrm>
          <a:off x="0" y="0"/>
          <a:ext cx="0" cy="0"/>
          <a:chOff x="0" y="0"/>
          <a:chExt cx="0" cy="0"/>
        </a:xfrm>
      </p:grpSpPr>
      <p:sp>
        <p:nvSpPr>
          <p:cNvPr id="9" name="Rectangle 8"/>
          <p:cNvSpPr/>
          <p:nvPr/>
        </p:nvSpPr>
        <p:spPr>
          <a:xfrm>
            <a:off x="2256116" y="1772174"/>
            <a:ext cx="4615100" cy="646331"/>
          </a:xfrm>
          <a:prstGeom prst="rect">
            <a:avLst/>
          </a:prstGeom>
          <a:solidFill>
            <a:schemeClr val="bg1">
              <a:lumMod val="65000"/>
              <a:alpha val="72000"/>
            </a:schemeClr>
          </a:solidFill>
        </p:spPr>
        <p:txBody>
          <a:bodyPr wrap="square">
            <a:spAutoFit/>
          </a:bodyPr>
          <a:lstStyle/>
          <a:p>
            <a:pPr defTabSz="685800" fontAlgn="auto">
              <a:spcBef>
                <a:spcPts val="0"/>
              </a:spcBef>
              <a:spcAft>
                <a:spcPts val="0"/>
              </a:spcAft>
            </a:pPr>
            <a:r>
              <a:rPr lang="en-US" sz="3600" dirty="0">
                <a:solidFill>
                  <a:srgbClr val="FF0000"/>
                </a:solidFill>
                <a:latin typeface="Calibri" panose="020F0502020204030204"/>
                <a:cs typeface="+mn-cs"/>
              </a:rPr>
              <a:t>Not to fit the train data</a:t>
            </a:r>
          </a:p>
        </p:txBody>
      </p:sp>
      <p:sp>
        <p:nvSpPr>
          <p:cNvPr id="3" name="Title 2"/>
          <p:cNvSpPr>
            <a:spLocks noGrp="1"/>
          </p:cNvSpPr>
          <p:nvPr>
            <p:ph type="title"/>
          </p:nvPr>
        </p:nvSpPr>
        <p:spPr>
          <a:xfrm>
            <a:off x="2268849" y="4082554"/>
            <a:ext cx="4589633" cy="906556"/>
          </a:xfrm>
          <a:solidFill>
            <a:schemeClr val="bg1">
              <a:lumMod val="65000"/>
              <a:alpha val="67000"/>
            </a:schemeClr>
          </a:solidFill>
        </p:spPr>
        <p:txBody>
          <a:bodyPr>
            <a:noAutofit/>
          </a:bodyPr>
          <a:lstStyle/>
          <a:p>
            <a:pPr algn="ctr"/>
            <a:r>
              <a:rPr lang="en-US" sz="4500" dirty="0">
                <a:solidFill>
                  <a:srgbClr val="FF0000"/>
                </a:solidFill>
              </a:rPr>
              <a:t>Generalize</a:t>
            </a:r>
          </a:p>
        </p:txBody>
      </p:sp>
    </p:spTree>
    <p:extLst>
      <p:ext uri="{BB962C8B-B14F-4D97-AF65-F5344CB8AC3E}">
        <p14:creationId xmlns:p14="http://schemas.microsoft.com/office/powerpoint/2010/main" val="2054684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704" y="1015805"/>
            <a:ext cx="8345488" cy="4596629"/>
          </a:xfrm>
          <a:prstGeom prst="rect">
            <a:avLst/>
          </a:prstGeom>
        </p:spPr>
      </p:pic>
      <p:sp>
        <p:nvSpPr>
          <p:cNvPr id="4" name="Title 3"/>
          <p:cNvSpPr>
            <a:spLocks noGrp="1"/>
          </p:cNvSpPr>
          <p:nvPr>
            <p:ph type="title"/>
          </p:nvPr>
        </p:nvSpPr>
        <p:spPr/>
        <p:txBody>
          <a:bodyPr/>
          <a:lstStyle/>
          <a:p>
            <a:endParaRPr lang="en-SG"/>
          </a:p>
        </p:txBody>
      </p:sp>
    </p:spTree>
    <p:extLst>
      <p:ext uri="{BB962C8B-B14F-4D97-AF65-F5344CB8AC3E}">
        <p14:creationId xmlns:p14="http://schemas.microsoft.com/office/powerpoint/2010/main" val="18261663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21473"/>
          </a:xfrm>
        </p:spPr>
        <p:txBody>
          <a:bodyPr/>
          <a:lstStyle/>
          <a:p>
            <a:endParaRPr lang="en-SG" dirty="0"/>
          </a:p>
        </p:txBody>
      </p:sp>
      <p:pic>
        <p:nvPicPr>
          <p:cNvPr id="3" name="Picture 2"/>
          <p:cNvPicPr>
            <a:picLocks noChangeAspect="1"/>
          </p:cNvPicPr>
          <p:nvPr/>
        </p:nvPicPr>
        <p:blipFill>
          <a:blip r:embed="rId2"/>
          <a:stretch>
            <a:fillRect/>
          </a:stretch>
        </p:blipFill>
        <p:spPr>
          <a:xfrm>
            <a:off x="527011" y="531541"/>
            <a:ext cx="7095235" cy="4776440"/>
          </a:xfrm>
          <a:prstGeom prst="rect">
            <a:avLst/>
          </a:prstGeom>
        </p:spPr>
      </p:pic>
      <p:sp>
        <p:nvSpPr>
          <p:cNvPr id="5" name="Rectangle 4"/>
          <p:cNvSpPr/>
          <p:nvPr/>
        </p:nvSpPr>
        <p:spPr>
          <a:xfrm>
            <a:off x="677303" y="5196468"/>
            <a:ext cx="8031799" cy="830997"/>
          </a:xfrm>
          <a:prstGeom prst="rect">
            <a:avLst/>
          </a:prstGeom>
        </p:spPr>
        <p:txBody>
          <a:bodyPr wrap="square">
            <a:spAutoFit/>
          </a:bodyPr>
          <a:lstStyle/>
          <a:p>
            <a:r>
              <a:rPr lang="en-US" sz="2400" dirty="0" smtClean="0"/>
              <a:t>Linear Regression Y=</a:t>
            </a:r>
            <a:r>
              <a:rPr lang="en-US" sz="2400" dirty="0" err="1" smtClean="0"/>
              <a:t>ax+b</a:t>
            </a:r>
            <a:r>
              <a:rPr lang="en-US" sz="2400" dirty="0" smtClean="0"/>
              <a:t> where a is the slope and b is the y-intercept</a:t>
            </a:r>
            <a:endParaRPr lang="en-US" sz="2400" dirty="0"/>
          </a:p>
        </p:txBody>
      </p:sp>
    </p:spTree>
    <p:extLst>
      <p:ext uri="{BB962C8B-B14F-4D97-AF65-F5344CB8AC3E}">
        <p14:creationId xmlns:p14="http://schemas.microsoft.com/office/powerpoint/2010/main" val="25362168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821473"/>
          </a:xfrm>
        </p:spPr>
        <p:txBody>
          <a:bodyPr/>
          <a:lstStyle/>
          <a:p>
            <a:endParaRPr lang="en-SG" dirty="0"/>
          </a:p>
        </p:txBody>
      </p:sp>
      <p:sp>
        <p:nvSpPr>
          <p:cNvPr id="5" name="Rectangle 4"/>
          <p:cNvSpPr/>
          <p:nvPr/>
        </p:nvSpPr>
        <p:spPr>
          <a:xfrm>
            <a:off x="655001" y="4929402"/>
            <a:ext cx="8031799" cy="1200329"/>
          </a:xfrm>
          <a:prstGeom prst="rect">
            <a:avLst/>
          </a:prstGeom>
        </p:spPr>
        <p:txBody>
          <a:bodyPr wrap="square">
            <a:spAutoFit/>
          </a:bodyPr>
          <a:lstStyle/>
          <a:p>
            <a:r>
              <a:rPr lang="en-US" sz="2400" dirty="0" smtClean="0"/>
              <a:t>By changing the value of </a:t>
            </a:r>
            <a:r>
              <a:rPr lang="en-US" sz="2400" b="1" dirty="0" smtClean="0"/>
              <a:t>a</a:t>
            </a:r>
            <a:r>
              <a:rPr lang="en-US" sz="2400" dirty="0" smtClean="0"/>
              <a:t> and </a:t>
            </a:r>
            <a:r>
              <a:rPr lang="en-US" sz="2400" b="1" dirty="0" smtClean="0"/>
              <a:t>b</a:t>
            </a:r>
            <a:r>
              <a:rPr lang="en-US" sz="2400" dirty="0" smtClean="0"/>
              <a:t>, we could have many possible lines as classifier, which one could  achieve the best performance?</a:t>
            </a:r>
            <a:endParaRPr lang="en-US" sz="2400" dirty="0"/>
          </a:p>
        </p:txBody>
      </p:sp>
      <p:pic>
        <p:nvPicPr>
          <p:cNvPr id="2" name="Picture 1"/>
          <p:cNvPicPr>
            <a:picLocks noChangeAspect="1"/>
          </p:cNvPicPr>
          <p:nvPr/>
        </p:nvPicPr>
        <p:blipFill>
          <a:blip r:embed="rId2"/>
          <a:stretch>
            <a:fillRect/>
          </a:stretch>
        </p:blipFill>
        <p:spPr>
          <a:xfrm>
            <a:off x="876184" y="901158"/>
            <a:ext cx="6517075" cy="4028244"/>
          </a:xfrm>
          <a:prstGeom prst="rect">
            <a:avLst/>
          </a:prstGeom>
        </p:spPr>
      </p:pic>
    </p:spTree>
    <p:extLst>
      <p:ext uri="{BB962C8B-B14F-4D97-AF65-F5344CB8AC3E}">
        <p14:creationId xmlns:p14="http://schemas.microsoft.com/office/powerpoint/2010/main" val="237449555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4">
      <a:dk1>
        <a:srgbClr val="666666"/>
      </a:dk1>
      <a:lt1>
        <a:sysClr val="window" lastClr="FFFFFF"/>
      </a:lt1>
      <a:dk2>
        <a:srgbClr val="EF0C1D"/>
      </a:dk2>
      <a:lt2>
        <a:srgbClr val="00708D"/>
      </a:lt2>
      <a:accent1>
        <a:srgbClr val="789BAF"/>
      </a:accent1>
      <a:accent2>
        <a:srgbClr val="7CA9BA"/>
      </a:accent2>
      <a:accent3>
        <a:srgbClr val="A7C6D1"/>
      </a:accent3>
      <a:accent4>
        <a:srgbClr val="009F93"/>
      </a:accent4>
      <a:accent5>
        <a:srgbClr val="EF4135"/>
      </a:accent5>
      <a:accent6>
        <a:srgbClr val="FBB034"/>
      </a:accent6>
      <a:hlink>
        <a:srgbClr val="EF0C1D"/>
      </a:hlink>
      <a:folHlink>
        <a:srgbClr val="3838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Custom 4">
      <a:dk1>
        <a:srgbClr val="666666"/>
      </a:dk1>
      <a:lt1>
        <a:sysClr val="window" lastClr="FFFFFF"/>
      </a:lt1>
      <a:dk2>
        <a:srgbClr val="EF0C1D"/>
      </a:dk2>
      <a:lt2>
        <a:srgbClr val="00708D"/>
      </a:lt2>
      <a:accent1>
        <a:srgbClr val="789BAF"/>
      </a:accent1>
      <a:accent2>
        <a:srgbClr val="7CA9BA"/>
      </a:accent2>
      <a:accent3>
        <a:srgbClr val="A7C6D1"/>
      </a:accent3>
      <a:accent4>
        <a:srgbClr val="009F93"/>
      </a:accent4>
      <a:accent5>
        <a:srgbClr val="EF4135"/>
      </a:accent5>
      <a:accent6>
        <a:srgbClr val="FBB034"/>
      </a:accent6>
      <a:hlink>
        <a:srgbClr val="EF0C1D"/>
      </a:hlink>
      <a:folHlink>
        <a:srgbClr val="3838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5305</TotalTime>
  <Words>1065</Words>
  <Application>Microsoft Office PowerPoint</Application>
  <PresentationFormat>On-screen Show (4:3)</PresentationFormat>
  <Paragraphs>162</Paragraphs>
  <Slides>29</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 Unicode MS</vt:lpstr>
      <vt:lpstr>Helvetica Neue</vt:lpstr>
      <vt:lpstr>맑은 고딕</vt:lpstr>
      <vt:lpstr>宋体</vt:lpstr>
      <vt:lpstr>Arial</vt:lpstr>
      <vt:lpstr>Calibri</vt:lpstr>
      <vt:lpstr>Cambria Math</vt:lpstr>
      <vt:lpstr>Courier New</vt:lpstr>
      <vt:lpstr>Times New Roman</vt:lpstr>
      <vt:lpstr>1_Office Theme</vt:lpstr>
      <vt:lpstr>2_Office Theme</vt:lpstr>
      <vt:lpstr>PowerPoint Presentation</vt:lpstr>
      <vt:lpstr>PowerPoint Presentation</vt:lpstr>
      <vt:lpstr>PowerPoint Presentation</vt:lpstr>
      <vt:lpstr>PowerPoint Presentation</vt:lpstr>
      <vt:lpstr>Human Learning</vt:lpstr>
      <vt:lpstr>Generalize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SeahBP</dc:creator>
  <cp:lastModifiedBy>Teo Kok Keong</cp:lastModifiedBy>
  <cp:revision>688</cp:revision>
  <cp:lastPrinted>2018-10-04T15:09:02Z</cp:lastPrinted>
  <dcterms:created xsi:type="dcterms:W3CDTF">2010-04-03T08:18:20Z</dcterms:created>
  <dcterms:modified xsi:type="dcterms:W3CDTF">2018-12-12T14:49:01Z</dcterms:modified>
</cp:coreProperties>
</file>